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357" r:id="rId3"/>
    <p:sldId id="358" r:id="rId4"/>
    <p:sldId id="359" r:id="rId5"/>
    <p:sldId id="360" r:id="rId6"/>
    <p:sldId id="344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7" r:id="rId23"/>
    <p:sldId id="376" r:id="rId24"/>
    <p:sldId id="378" r:id="rId25"/>
    <p:sldId id="379" r:id="rId26"/>
    <p:sldId id="381" r:id="rId27"/>
    <p:sldId id="380" r:id="rId28"/>
    <p:sldId id="382" r:id="rId29"/>
    <p:sldId id="383" r:id="rId30"/>
    <p:sldId id="278" r:id="rId31"/>
  </p:sldIdLst>
  <p:sldSz cx="9144000" cy="6858000" type="screen4x3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Wingdings 3" pitchFamily="18" charset="2"/>
      <p:regular r:id="rId37"/>
    </p:embeddedFont>
    <p:embeddedFont>
      <p:font typeface="Cambria Math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4BC0B2"/>
    <a:srgbClr val="4BC0C6"/>
    <a:srgbClr val="0099CC"/>
    <a:srgbClr val="00D000"/>
    <a:srgbClr val="0000FF"/>
    <a:srgbClr val="4F81BD"/>
    <a:srgbClr val="00FF00"/>
    <a:srgbClr val="E9EDF4"/>
    <a:srgbClr val="DDE3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4660"/>
  </p:normalViewPr>
  <p:slideViewPr>
    <p:cSldViewPr>
      <p:cViewPr>
        <p:scale>
          <a:sx n="70" d="100"/>
          <a:sy n="70" d="100"/>
        </p:scale>
        <p:origin x="-8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FF66A-1574-4C93-B4E9-C0BDC8E5D8B4}" type="datetimeFigureOut">
              <a:rPr lang="en-US" smtClean="0"/>
              <a:pPr/>
              <a:t>22/12/2015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72AEA-9035-4A4F-876A-980EDD673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153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52FD-8BD8-41C6-B89C-61D3260C7E0B}" type="datetime1">
              <a:rPr lang="en-US" smtClean="0"/>
              <a:pPr/>
              <a:t>22/12/2015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4983-62DF-44C1-88F4-A727E2DC619A}" type="datetime1">
              <a:rPr lang="en-US" smtClean="0"/>
              <a:pPr/>
              <a:t>22/12/2015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2FDC-4AB3-4462-A9DB-9F44016EE56B}" type="datetime1">
              <a:rPr lang="en-US" smtClean="0"/>
              <a:pPr/>
              <a:t>22/12/2015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9FC8-5E63-4351-9A7B-D847C1786045}" type="datetime1">
              <a:rPr lang="en-US" smtClean="0"/>
              <a:pPr/>
              <a:t>22/12/2015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1472" y="1071546"/>
            <a:ext cx="33575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D65B-6DF0-42F0-9634-C9F20369AFBE}" type="datetime1">
              <a:rPr lang="en-US" smtClean="0"/>
              <a:pPr/>
              <a:t>22/12/2015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B502-283D-453F-B024-86AA3B7A1555}" type="datetime1">
              <a:rPr lang="en-US" smtClean="0"/>
              <a:pPr/>
              <a:t>22/12/2015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C6D-A35B-471F-92B8-CD78DD3E2533}" type="datetime1">
              <a:rPr lang="en-US" smtClean="0"/>
              <a:pPr/>
              <a:t>22/12/2015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D8D0-33A3-44AA-8DBF-547A4F84404C}" type="datetime1">
              <a:rPr lang="en-US" smtClean="0"/>
              <a:pPr/>
              <a:t>22/12/2015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90C-D101-45AE-A957-F471E23E0B97}" type="datetime1">
              <a:rPr lang="en-US" smtClean="0"/>
              <a:pPr/>
              <a:t>22/12/2015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1A1F-5DFD-4AC9-952A-D3DD0C389AC7}" type="datetime1">
              <a:rPr lang="en-US" smtClean="0"/>
              <a:pPr/>
              <a:t>22/12/2015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F897-E4A5-491A-A693-5D93010B0B2E}" type="datetime1">
              <a:rPr lang="en-US" smtClean="0"/>
              <a:pPr/>
              <a:t>22/12/2015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9F06-BEB9-4F96-831D-6145543E1D40}" type="datetime1">
              <a:rPr lang="en-US" smtClean="0"/>
              <a:pPr/>
              <a:t>22/12/2015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2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Unconstrained </a:t>
            </a:r>
            <a:r>
              <a:rPr lang="en-US" dirty="0" err="1" smtClean="0"/>
              <a:t>Submodular</a:t>
            </a:r>
            <a:r>
              <a:rPr lang="en-US" dirty="0" smtClean="0"/>
              <a:t> Maximization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560840" cy="864096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 smtClean="0">
                <a:solidFill>
                  <a:schemeClr val="accent6">
                    <a:lumMod val="50000"/>
                  </a:schemeClr>
                </a:solidFill>
              </a:rPr>
              <a:t>Moran Feldman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The Open University of Israel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797152"/>
            <a:ext cx="859812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Based 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Maximizing Non-monotone </a:t>
            </a:r>
            <a:r>
              <a:rPr lang="en-US" sz="1600" dirty="0" err="1" smtClean="0"/>
              <a:t>Submodular</a:t>
            </a:r>
            <a:r>
              <a:rPr lang="en-US" sz="1600" dirty="0" smtClean="0"/>
              <a:t> Functions.</a:t>
            </a:r>
          </a:p>
          <a:p>
            <a:pPr marL="627063" indent="-627063"/>
            <a:r>
              <a:rPr lang="en-US" sz="1600" dirty="0" smtClean="0"/>
              <a:t>	</a:t>
            </a:r>
            <a:r>
              <a:rPr lang="en-US" sz="1600" dirty="0" err="1" smtClean="0"/>
              <a:t>Uriel</a:t>
            </a:r>
            <a:r>
              <a:rPr lang="en-US" sz="1600" dirty="0" smtClean="0"/>
              <a:t> </a:t>
            </a:r>
            <a:r>
              <a:rPr lang="en-US" sz="1600" dirty="0" err="1" smtClean="0"/>
              <a:t>Feige</a:t>
            </a:r>
            <a:r>
              <a:rPr lang="en-US" sz="1600" dirty="0" smtClean="0"/>
              <a:t>, </a:t>
            </a:r>
            <a:r>
              <a:rPr lang="en-US" sz="1600" dirty="0" err="1" smtClean="0"/>
              <a:t>Vahab</a:t>
            </a:r>
            <a:r>
              <a:rPr lang="en-US" sz="1600" dirty="0" smtClean="0"/>
              <a:t> S. </a:t>
            </a:r>
            <a:r>
              <a:rPr lang="en-US" sz="1600" dirty="0" err="1" smtClean="0"/>
              <a:t>Mirrokni</a:t>
            </a:r>
            <a:r>
              <a:rPr lang="en-US" sz="1600" dirty="0" smtClean="0"/>
              <a:t> and Jan </a:t>
            </a:r>
            <a:r>
              <a:rPr lang="en-US" sz="1600" dirty="0" err="1" smtClean="0"/>
              <a:t>Vondrák</a:t>
            </a:r>
            <a:r>
              <a:rPr lang="en-US" sz="1600" dirty="0" smtClean="0"/>
              <a:t>, SIAM J. </a:t>
            </a:r>
            <a:r>
              <a:rPr lang="en-US" sz="1600" dirty="0" err="1" smtClean="0"/>
              <a:t>Comput</a:t>
            </a:r>
            <a:r>
              <a:rPr lang="en-US" sz="1600" dirty="0" smtClean="0"/>
              <a:t> 2011.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 </a:t>
            </a:r>
            <a:r>
              <a:rPr lang="en-US" sz="1600" dirty="0"/>
              <a:t>Tight Linear Time (1/2)-Approximation for Unconstrained </a:t>
            </a:r>
            <a:r>
              <a:rPr lang="en-US" sz="1600" dirty="0" err="1"/>
              <a:t>Submodular</a:t>
            </a:r>
            <a:r>
              <a:rPr lang="en-US" sz="1600" dirty="0"/>
              <a:t> </a:t>
            </a:r>
            <a:r>
              <a:rPr lang="en-US" sz="1600" dirty="0" smtClean="0"/>
              <a:t>Maximization.</a:t>
            </a:r>
          </a:p>
          <a:p>
            <a:pPr marL="627063" indent="-627063"/>
            <a:r>
              <a:rPr lang="en-US" sz="1600" dirty="0" smtClean="0"/>
              <a:t>	Niv Buchbinder, Moran Feldman, Joseph (Seffi) Naor and Roy Schwartz, SIAM J. </a:t>
            </a:r>
            <a:r>
              <a:rPr lang="en-US" sz="1600" dirty="0" err="1" smtClean="0"/>
              <a:t>Comput</a:t>
            </a:r>
            <a:r>
              <a:rPr lang="en-US" sz="1600" dirty="0" smtClean="0"/>
              <a:t> 2015.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Deterministic Algorithms for </a:t>
            </a:r>
            <a:r>
              <a:rPr lang="en-US" sz="1600" dirty="0" err="1" smtClean="0"/>
              <a:t>Submodular</a:t>
            </a:r>
            <a:r>
              <a:rPr lang="en-US" sz="1600" dirty="0" smtClean="0"/>
              <a:t> Maximization Problems.</a:t>
            </a:r>
          </a:p>
          <a:p>
            <a:pPr marL="627063"/>
            <a:r>
              <a:rPr lang="en-US" sz="1600" dirty="0" smtClean="0"/>
              <a:t>Niv Buchbinder and </a:t>
            </a:r>
            <a:r>
              <a:rPr lang="en-US" sz="1600" dirty="0"/>
              <a:t>Moran </a:t>
            </a:r>
            <a:r>
              <a:rPr lang="en-US" sz="1600" dirty="0" smtClean="0"/>
              <a:t>Feldman, SODA 2016 (to appear).</a:t>
            </a:r>
            <a:endParaRPr lang="en-US" sz="1600" dirty="0"/>
          </a:p>
        </p:txBody>
      </p:sp>
      <p:grpSp>
        <p:nvGrpSpPr>
          <p:cNvPr id="139284" name="Group 139283"/>
          <p:cNvGrpSpPr/>
          <p:nvPr/>
        </p:nvGrpSpPr>
        <p:grpSpPr>
          <a:xfrm>
            <a:off x="7020272" y="263092"/>
            <a:ext cx="1872208" cy="1725748"/>
            <a:chOff x="6660232" y="318681"/>
            <a:chExt cx="1787698" cy="1509724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0232" y="770858"/>
              <a:ext cx="1787698" cy="1057547"/>
            </a:xfrm>
            <a:prstGeom prst="rect">
              <a:avLst/>
            </a:prstGeom>
            <a:noFill/>
          </p:spPr>
        </p:pic>
        <p:grpSp>
          <p:nvGrpSpPr>
            <p:cNvPr id="139282" name="Group 139281"/>
            <p:cNvGrpSpPr/>
            <p:nvPr/>
          </p:nvGrpSpPr>
          <p:grpSpPr>
            <a:xfrm rot="2078630">
              <a:off x="7351102" y="318681"/>
              <a:ext cx="723412" cy="852576"/>
              <a:chOff x="3995738" y="922338"/>
              <a:chExt cx="527050" cy="714375"/>
            </a:xfrm>
          </p:grpSpPr>
          <p:sp>
            <p:nvSpPr>
              <p:cNvPr id="1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3995738" y="922338"/>
                <a:ext cx="527050" cy="71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4119563" y="1171576"/>
                <a:ext cx="53975" cy="300038"/>
              </a:xfrm>
              <a:custGeom>
                <a:avLst/>
                <a:gdLst>
                  <a:gd name="T0" fmla="*/ 87 w 133"/>
                  <a:gd name="T1" fmla="*/ 0 h 753"/>
                  <a:gd name="T2" fmla="*/ 51 w 133"/>
                  <a:gd name="T3" fmla="*/ 212 h 753"/>
                  <a:gd name="T4" fmla="*/ 71 w 133"/>
                  <a:gd name="T5" fmla="*/ 262 h 753"/>
                  <a:gd name="T6" fmla="*/ 48 w 133"/>
                  <a:gd name="T7" fmla="*/ 467 h 753"/>
                  <a:gd name="T8" fmla="*/ 22 w 133"/>
                  <a:gd name="T9" fmla="*/ 508 h 753"/>
                  <a:gd name="T10" fmla="*/ 0 w 133"/>
                  <a:gd name="T11" fmla="*/ 722 h 753"/>
                  <a:gd name="T12" fmla="*/ 67 w 133"/>
                  <a:gd name="T13" fmla="*/ 753 h 753"/>
                  <a:gd name="T14" fmla="*/ 77 w 133"/>
                  <a:gd name="T15" fmla="*/ 507 h 753"/>
                  <a:gd name="T16" fmla="*/ 100 w 133"/>
                  <a:gd name="T17" fmla="*/ 483 h 753"/>
                  <a:gd name="T18" fmla="*/ 122 w 133"/>
                  <a:gd name="T19" fmla="*/ 270 h 753"/>
                  <a:gd name="T20" fmla="*/ 116 w 133"/>
                  <a:gd name="T21" fmla="*/ 185 h 753"/>
                  <a:gd name="T22" fmla="*/ 133 w 133"/>
                  <a:gd name="T23" fmla="*/ 7 h 753"/>
                  <a:gd name="T24" fmla="*/ 87 w 133"/>
                  <a:gd name="T25" fmla="*/ 0 h 753"/>
                  <a:gd name="T26" fmla="*/ 87 w 133"/>
                  <a:gd name="T27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" h="753">
                    <a:moveTo>
                      <a:pt x="87" y="0"/>
                    </a:moveTo>
                    <a:lnTo>
                      <a:pt x="51" y="212"/>
                    </a:lnTo>
                    <a:lnTo>
                      <a:pt x="71" y="262"/>
                    </a:lnTo>
                    <a:lnTo>
                      <a:pt x="48" y="467"/>
                    </a:lnTo>
                    <a:lnTo>
                      <a:pt x="22" y="508"/>
                    </a:lnTo>
                    <a:lnTo>
                      <a:pt x="0" y="722"/>
                    </a:lnTo>
                    <a:lnTo>
                      <a:pt x="67" y="753"/>
                    </a:lnTo>
                    <a:lnTo>
                      <a:pt x="77" y="507"/>
                    </a:lnTo>
                    <a:lnTo>
                      <a:pt x="100" y="483"/>
                    </a:lnTo>
                    <a:lnTo>
                      <a:pt x="122" y="270"/>
                    </a:lnTo>
                    <a:lnTo>
                      <a:pt x="116" y="185"/>
                    </a:lnTo>
                    <a:lnTo>
                      <a:pt x="133" y="7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2E3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4144963" y="1192213"/>
                <a:ext cx="17463" cy="63500"/>
              </a:xfrm>
              <a:custGeom>
                <a:avLst/>
                <a:gdLst>
                  <a:gd name="T0" fmla="*/ 29 w 43"/>
                  <a:gd name="T1" fmla="*/ 0 h 162"/>
                  <a:gd name="T2" fmla="*/ 43 w 43"/>
                  <a:gd name="T3" fmla="*/ 35 h 162"/>
                  <a:gd name="T4" fmla="*/ 29 w 43"/>
                  <a:gd name="T5" fmla="*/ 156 h 162"/>
                  <a:gd name="T6" fmla="*/ 0 w 43"/>
                  <a:gd name="T7" fmla="*/ 162 h 162"/>
                  <a:gd name="T8" fmla="*/ 29 w 43"/>
                  <a:gd name="T9" fmla="*/ 0 h 162"/>
                  <a:gd name="T10" fmla="*/ 29 w 43"/>
                  <a:gd name="T1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62">
                    <a:moveTo>
                      <a:pt x="29" y="0"/>
                    </a:moveTo>
                    <a:lnTo>
                      <a:pt x="43" y="35"/>
                    </a:lnTo>
                    <a:lnTo>
                      <a:pt x="29" y="156"/>
                    </a:lnTo>
                    <a:lnTo>
                      <a:pt x="0" y="162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BB8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4129088" y="1279526"/>
                <a:ext cx="30163" cy="176213"/>
              </a:xfrm>
              <a:custGeom>
                <a:avLst/>
                <a:gdLst>
                  <a:gd name="T0" fmla="*/ 57 w 78"/>
                  <a:gd name="T1" fmla="*/ 0 h 446"/>
                  <a:gd name="T2" fmla="*/ 78 w 78"/>
                  <a:gd name="T3" fmla="*/ 43 h 446"/>
                  <a:gd name="T4" fmla="*/ 57 w 78"/>
                  <a:gd name="T5" fmla="*/ 195 h 446"/>
                  <a:gd name="T6" fmla="*/ 34 w 78"/>
                  <a:gd name="T7" fmla="*/ 227 h 446"/>
                  <a:gd name="T8" fmla="*/ 39 w 78"/>
                  <a:gd name="T9" fmla="*/ 286 h 446"/>
                  <a:gd name="T10" fmla="*/ 23 w 78"/>
                  <a:gd name="T11" fmla="*/ 446 h 446"/>
                  <a:gd name="T12" fmla="*/ 0 w 78"/>
                  <a:gd name="T13" fmla="*/ 439 h 446"/>
                  <a:gd name="T14" fmla="*/ 15 w 78"/>
                  <a:gd name="T15" fmla="*/ 243 h 446"/>
                  <a:gd name="T16" fmla="*/ 39 w 78"/>
                  <a:gd name="T17" fmla="*/ 189 h 446"/>
                  <a:gd name="T18" fmla="*/ 57 w 78"/>
                  <a:gd name="T19" fmla="*/ 0 h 446"/>
                  <a:gd name="T20" fmla="*/ 57 w 78"/>
                  <a:gd name="T21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446">
                    <a:moveTo>
                      <a:pt x="57" y="0"/>
                    </a:moveTo>
                    <a:lnTo>
                      <a:pt x="78" y="43"/>
                    </a:lnTo>
                    <a:lnTo>
                      <a:pt x="57" y="195"/>
                    </a:lnTo>
                    <a:lnTo>
                      <a:pt x="34" y="227"/>
                    </a:lnTo>
                    <a:lnTo>
                      <a:pt x="39" y="286"/>
                    </a:lnTo>
                    <a:lnTo>
                      <a:pt x="23" y="446"/>
                    </a:lnTo>
                    <a:lnTo>
                      <a:pt x="0" y="439"/>
                    </a:lnTo>
                    <a:lnTo>
                      <a:pt x="15" y="243"/>
                    </a:lnTo>
                    <a:lnTo>
                      <a:pt x="39" y="189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BB8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4132263" y="1136651"/>
                <a:ext cx="46038" cy="50800"/>
              </a:xfrm>
              <a:custGeom>
                <a:avLst/>
                <a:gdLst>
                  <a:gd name="T0" fmla="*/ 24 w 117"/>
                  <a:gd name="T1" fmla="*/ 0 h 127"/>
                  <a:gd name="T2" fmla="*/ 8 w 117"/>
                  <a:gd name="T3" fmla="*/ 5 h 127"/>
                  <a:gd name="T4" fmla="*/ 0 w 117"/>
                  <a:gd name="T5" fmla="*/ 43 h 127"/>
                  <a:gd name="T6" fmla="*/ 9 w 117"/>
                  <a:gd name="T7" fmla="*/ 53 h 127"/>
                  <a:gd name="T8" fmla="*/ 9 w 117"/>
                  <a:gd name="T9" fmla="*/ 74 h 127"/>
                  <a:gd name="T10" fmla="*/ 7 w 117"/>
                  <a:gd name="T11" fmla="*/ 98 h 127"/>
                  <a:gd name="T12" fmla="*/ 17 w 117"/>
                  <a:gd name="T13" fmla="*/ 111 h 127"/>
                  <a:gd name="T14" fmla="*/ 78 w 117"/>
                  <a:gd name="T15" fmla="*/ 127 h 127"/>
                  <a:gd name="T16" fmla="*/ 117 w 117"/>
                  <a:gd name="T17" fmla="*/ 31 h 127"/>
                  <a:gd name="T18" fmla="*/ 24 w 117"/>
                  <a:gd name="T19" fmla="*/ 0 h 127"/>
                  <a:gd name="T20" fmla="*/ 24 w 117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127">
                    <a:moveTo>
                      <a:pt x="24" y="0"/>
                    </a:moveTo>
                    <a:lnTo>
                      <a:pt x="8" y="5"/>
                    </a:lnTo>
                    <a:lnTo>
                      <a:pt x="0" y="43"/>
                    </a:lnTo>
                    <a:lnTo>
                      <a:pt x="9" y="53"/>
                    </a:lnTo>
                    <a:lnTo>
                      <a:pt x="9" y="74"/>
                    </a:lnTo>
                    <a:lnTo>
                      <a:pt x="7" y="98"/>
                    </a:lnTo>
                    <a:lnTo>
                      <a:pt x="17" y="111"/>
                    </a:lnTo>
                    <a:lnTo>
                      <a:pt x="78" y="127"/>
                    </a:lnTo>
                    <a:lnTo>
                      <a:pt x="117" y="3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4352926" y="1031876"/>
                <a:ext cx="161925" cy="187325"/>
              </a:xfrm>
              <a:custGeom>
                <a:avLst/>
                <a:gdLst>
                  <a:gd name="T0" fmla="*/ 40 w 405"/>
                  <a:gd name="T1" fmla="*/ 51 h 472"/>
                  <a:gd name="T2" fmla="*/ 53 w 405"/>
                  <a:gd name="T3" fmla="*/ 46 h 472"/>
                  <a:gd name="T4" fmla="*/ 64 w 405"/>
                  <a:gd name="T5" fmla="*/ 41 h 472"/>
                  <a:gd name="T6" fmla="*/ 74 w 405"/>
                  <a:gd name="T7" fmla="*/ 37 h 472"/>
                  <a:gd name="T8" fmla="*/ 85 w 405"/>
                  <a:gd name="T9" fmla="*/ 32 h 472"/>
                  <a:gd name="T10" fmla="*/ 97 w 405"/>
                  <a:gd name="T11" fmla="*/ 27 h 472"/>
                  <a:gd name="T12" fmla="*/ 110 w 405"/>
                  <a:gd name="T13" fmla="*/ 22 h 472"/>
                  <a:gd name="T14" fmla="*/ 124 w 405"/>
                  <a:gd name="T15" fmla="*/ 18 h 472"/>
                  <a:gd name="T16" fmla="*/ 137 w 405"/>
                  <a:gd name="T17" fmla="*/ 14 h 472"/>
                  <a:gd name="T18" fmla="*/ 151 w 405"/>
                  <a:gd name="T19" fmla="*/ 10 h 472"/>
                  <a:gd name="T20" fmla="*/ 164 w 405"/>
                  <a:gd name="T21" fmla="*/ 7 h 472"/>
                  <a:gd name="T22" fmla="*/ 177 w 405"/>
                  <a:gd name="T23" fmla="*/ 4 h 472"/>
                  <a:gd name="T24" fmla="*/ 192 w 405"/>
                  <a:gd name="T25" fmla="*/ 3 h 472"/>
                  <a:gd name="T26" fmla="*/ 204 w 405"/>
                  <a:gd name="T27" fmla="*/ 0 h 472"/>
                  <a:gd name="T28" fmla="*/ 217 w 405"/>
                  <a:gd name="T29" fmla="*/ 0 h 472"/>
                  <a:gd name="T30" fmla="*/ 229 w 405"/>
                  <a:gd name="T31" fmla="*/ 0 h 472"/>
                  <a:gd name="T32" fmla="*/ 242 w 405"/>
                  <a:gd name="T33" fmla="*/ 1 h 472"/>
                  <a:gd name="T34" fmla="*/ 256 w 405"/>
                  <a:gd name="T35" fmla="*/ 3 h 472"/>
                  <a:gd name="T36" fmla="*/ 268 w 405"/>
                  <a:gd name="T37" fmla="*/ 5 h 472"/>
                  <a:gd name="T38" fmla="*/ 281 w 405"/>
                  <a:gd name="T39" fmla="*/ 8 h 472"/>
                  <a:gd name="T40" fmla="*/ 293 w 405"/>
                  <a:gd name="T41" fmla="*/ 11 h 472"/>
                  <a:gd name="T42" fmla="*/ 305 w 405"/>
                  <a:gd name="T43" fmla="*/ 16 h 472"/>
                  <a:gd name="T44" fmla="*/ 317 w 405"/>
                  <a:gd name="T45" fmla="*/ 20 h 472"/>
                  <a:gd name="T46" fmla="*/ 328 w 405"/>
                  <a:gd name="T47" fmla="*/ 26 h 472"/>
                  <a:gd name="T48" fmla="*/ 339 w 405"/>
                  <a:gd name="T49" fmla="*/ 32 h 472"/>
                  <a:gd name="T50" fmla="*/ 349 w 405"/>
                  <a:gd name="T51" fmla="*/ 38 h 472"/>
                  <a:gd name="T52" fmla="*/ 359 w 405"/>
                  <a:gd name="T53" fmla="*/ 46 h 472"/>
                  <a:gd name="T54" fmla="*/ 374 w 405"/>
                  <a:gd name="T55" fmla="*/ 60 h 472"/>
                  <a:gd name="T56" fmla="*/ 389 w 405"/>
                  <a:gd name="T57" fmla="*/ 76 h 472"/>
                  <a:gd name="T58" fmla="*/ 397 w 405"/>
                  <a:gd name="T59" fmla="*/ 92 h 472"/>
                  <a:gd name="T60" fmla="*/ 403 w 405"/>
                  <a:gd name="T61" fmla="*/ 107 h 472"/>
                  <a:gd name="T62" fmla="*/ 404 w 405"/>
                  <a:gd name="T63" fmla="*/ 122 h 472"/>
                  <a:gd name="T64" fmla="*/ 403 w 405"/>
                  <a:gd name="T65" fmla="*/ 134 h 472"/>
                  <a:gd name="T66" fmla="*/ 400 w 405"/>
                  <a:gd name="T67" fmla="*/ 146 h 472"/>
                  <a:gd name="T68" fmla="*/ 395 w 405"/>
                  <a:gd name="T69" fmla="*/ 157 h 472"/>
                  <a:gd name="T70" fmla="*/ 390 w 405"/>
                  <a:gd name="T71" fmla="*/ 168 h 472"/>
                  <a:gd name="T72" fmla="*/ 376 w 405"/>
                  <a:gd name="T73" fmla="*/ 184 h 472"/>
                  <a:gd name="T74" fmla="*/ 359 w 405"/>
                  <a:gd name="T75" fmla="*/ 198 h 472"/>
                  <a:gd name="T76" fmla="*/ 342 w 405"/>
                  <a:gd name="T77" fmla="*/ 205 h 472"/>
                  <a:gd name="T78" fmla="*/ 334 w 405"/>
                  <a:gd name="T79" fmla="*/ 209 h 472"/>
                  <a:gd name="T80" fmla="*/ 365 w 405"/>
                  <a:gd name="T81" fmla="*/ 367 h 472"/>
                  <a:gd name="T82" fmla="*/ 365 w 405"/>
                  <a:gd name="T83" fmla="*/ 380 h 472"/>
                  <a:gd name="T84" fmla="*/ 363 w 405"/>
                  <a:gd name="T85" fmla="*/ 393 h 472"/>
                  <a:gd name="T86" fmla="*/ 356 w 405"/>
                  <a:gd name="T87" fmla="*/ 407 h 472"/>
                  <a:gd name="T88" fmla="*/ 347 w 405"/>
                  <a:gd name="T89" fmla="*/ 418 h 472"/>
                  <a:gd name="T90" fmla="*/ 336 w 405"/>
                  <a:gd name="T91" fmla="*/ 427 h 472"/>
                  <a:gd name="T92" fmla="*/ 323 w 405"/>
                  <a:gd name="T93" fmla="*/ 437 h 472"/>
                  <a:gd name="T94" fmla="*/ 307 w 405"/>
                  <a:gd name="T95" fmla="*/ 445 h 472"/>
                  <a:gd name="T96" fmla="*/ 293 w 405"/>
                  <a:gd name="T97" fmla="*/ 454 h 472"/>
                  <a:gd name="T98" fmla="*/ 280 w 405"/>
                  <a:gd name="T99" fmla="*/ 461 h 472"/>
                  <a:gd name="T100" fmla="*/ 269 w 405"/>
                  <a:gd name="T101" fmla="*/ 466 h 472"/>
                  <a:gd name="T102" fmla="*/ 259 w 405"/>
                  <a:gd name="T103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05" h="472">
                    <a:moveTo>
                      <a:pt x="35" y="55"/>
                    </a:moveTo>
                    <a:lnTo>
                      <a:pt x="36" y="54"/>
                    </a:lnTo>
                    <a:lnTo>
                      <a:pt x="38" y="52"/>
                    </a:lnTo>
                    <a:lnTo>
                      <a:pt x="40" y="51"/>
                    </a:lnTo>
                    <a:lnTo>
                      <a:pt x="42" y="50"/>
                    </a:lnTo>
                    <a:lnTo>
                      <a:pt x="46" y="49"/>
                    </a:lnTo>
                    <a:lnTo>
                      <a:pt x="49" y="48"/>
                    </a:lnTo>
                    <a:lnTo>
                      <a:pt x="53" y="46"/>
                    </a:lnTo>
                    <a:lnTo>
                      <a:pt x="58" y="43"/>
                    </a:lnTo>
                    <a:lnTo>
                      <a:pt x="59" y="42"/>
                    </a:lnTo>
                    <a:lnTo>
                      <a:pt x="61" y="41"/>
                    </a:lnTo>
                    <a:lnTo>
                      <a:pt x="64" y="41"/>
                    </a:lnTo>
                    <a:lnTo>
                      <a:pt x="66" y="40"/>
                    </a:lnTo>
                    <a:lnTo>
                      <a:pt x="69" y="39"/>
                    </a:lnTo>
                    <a:lnTo>
                      <a:pt x="72" y="37"/>
                    </a:lnTo>
                    <a:lnTo>
                      <a:pt x="74" y="37"/>
                    </a:lnTo>
                    <a:lnTo>
                      <a:pt x="76" y="36"/>
                    </a:lnTo>
                    <a:lnTo>
                      <a:pt x="80" y="35"/>
                    </a:lnTo>
                    <a:lnTo>
                      <a:pt x="83" y="32"/>
                    </a:lnTo>
                    <a:lnTo>
                      <a:pt x="85" y="32"/>
                    </a:lnTo>
                    <a:lnTo>
                      <a:pt x="88" y="31"/>
                    </a:lnTo>
                    <a:lnTo>
                      <a:pt x="92" y="30"/>
                    </a:lnTo>
                    <a:lnTo>
                      <a:pt x="95" y="28"/>
                    </a:lnTo>
                    <a:lnTo>
                      <a:pt x="97" y="27"/>
                    </a:lnTo>
                    <a:lnTo>
                      <a:pt x="100" y="26"/>
                    </a:lnTo>
                    <a:lnTo>
                      <a:pt x="104" y="25"/>
                    </a:lnTo>
                    <a:lnTo>
                      <a:pt x="107" y="24"/>
                    </a:lnTo>
                    <a:lnTo>
                      <a:pt x="110" y="22"/>
                    </a:lnTo>
                    <a:lnTo>
                      <a:pt x="114" y="21"/>
                    </a:lnTo>
                    <a:lnTo>
                      <a:pt x="117" y="20"/>
                    </a:lnTo>
                    <a:lnTo>
                      <a:pt x="120" y="19"/>
                    </a:lnTo>
                    <a:lnTo>
                      <a:pt x="124" y="18"/>
                    </a:lnTo>
                    <a:lnTo>
                      <a:pt x="127" y="17"/>
                    </a:lnTo>
                    <a:lnTo>
                      <a:pt x="130" y="16"/>
                    </a:lnTo>
                    <a:lnTo>
                      <a:pt x="133" y="15"/>
                    </a:lnTo>
                    <a:lnTo>
                      <a:pt x="137" y="14"/>
                    </a:lnTo>
                    <a:lnTo>
                      <a:pt x="141" y="14"/>
                    </a:lnTo>
                    <a:lnTo>
                      <a:pt x="144" y="11"/>
                    </a:lnTo>
                    <a:lnTo>
                      <a:pt x="148" y="11"/>
                    </a:lnTo>
                    <a:lnTo>
                      <a:pt x="151" y="10"/>
                    </a:lnTo>
                    <a:lnTo>
                      <a:pt x="154" y="9"/>
                    </a:lnTo>
                    <a:lnTo>
                      <a:pt x="158" y="8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68" y="6"/>
                    </a:lnTo>
                    <a:lnTo>
                      <a:pt x="171" y="5"/>
                    </a:lnTo>
                    <a:lnTo>
                      <a:pt x="174" y="5"/>
                    </a:lnTo>
                    <a:lnTo>
                      <a:pt x="177" y="4"/>
                    </a:lnTo>
                    <a:lnTo>
                      <a:pt x="181" y="4"/>
                    </a:lnTo>
                    <a:lnTo>
                      <a:pt x="184" y="3"/>
                    </a:lnTo>
                    <a:lnTo>
                      <a:pt x="187" y="3"/>
                    </a:lnTo>
                    <a:lnTo>
                      <a:pt x="192" y="3"/>
                    </a:lnTo>
                    <a:lnTo>
                      <a:pt x="195" y="3"/>
                    </a:lnTo>
                    <a:lnTo>
                      <a:pt x="197" y="1"/>
                    </a:lnTo>
                    <a:lnTo>
                      <a:pt x="202" y="1"/>
                    </a:lnTo>
                    <a:lnTo>
                      <a:pt x="204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14" y="0"/>
                    </a:lnTo>
                    <a:lnTo>
                      <a:pt x="217" y="0"/>
                    </a:lnTo>
                    <a:lnTo>
                      <a:pt x="220" y="0"/>
                    </a:lnTo>
                    <a:lnTo>
                      <a:pt x="224" y="0"/>
                    </a:lnTo>
                    <a:lnTo>
                      <a:pt x="226" y="0"/>
                    </a:lnTo>
                    <a:lnTo>
                      <a:pt x="229" y="0"/>
                    </a:lnTo>
                    <a:lnTo>
                      <a:pt x="234" y="0"/>
                    </a:lnTo>
                    <a:lnTo>
                      <a:pt x="236" y="0"/>
                    </a:lnTo>
                    <a:lnTo>
                      <a:pt x="240" y="1"/>
                    </a:lnTo>
                    <a:lnTo>
                      <a:pt x="242" y="1"/>
                    </a:lnTo>
                    <a:lnTo>
                      <a:pt x="247" y="3"/>
                    </a:lnTo>
                    <a:lnTo>
                      <a:pt x="249" y="3"/>
                    </a:lnTo>
                    <a:lnTo>
                      <a:pt x="252" y="3"/>
                    </a:lnTo>
                    <a:lnTo>
                      <a:pt x="256" y="3"/>
                    </a:lnTo>
                    <a:lnTo>
                      <a:pt x="259" y="4"/>
                    </a:lnTo>
                    <a:lnTo>
                      <a:pt x="262" y="4"/>
                    </a:lnTo>
                    <a:lnTo>
                      <a:pt x="265" y="5"/>
                    </a:lnTo>
                    <a:lnTo>
                      <a:pt x="268" y="5"/>
                    </a:lnTo>
                    <a:lnTo>
                      <a:pt x="272" y="6"/>
                    </a:lnTo>
                    <a:lnTo>
                      <a:pt x="274" y="7"/>
                    </a:lnTo>
                    <a:lnTo>
                      <a:pt x="277" y="7"/>
                    </a:lnTo>
                    <a:lnTo>
                      <a:pt x="281" y="8"/>
                    </a:lnTo>
                    <a:lnTo>
                      <a:pt x="284" y="9"/>
                    </a:lnTo>
                    <a:lnTo>
                      <a:pt x="287" y="9"/>
                    </a:lnTo>
                    <a:lnTo>
                      <a:pt x="290" y="10"/>
                    </a:lnTo>
                    <a:lnTo>
                      <a:pt x="293" y="11"/>
                    </a:lnTo>
                    <a:lnTo>
                      <a:pt x="297" y="13"/>
                    </a:lnTo>
                    <a:lnTo>
                      <a:pt x="299" y="14"/>
                    </a:lnTo>
                    <a:lnTo>
                      <a:pt x="303" y="15"/>
                    </a:lnTo>
                    <a:lnTo>
                      <a:pt x="305" y="16"/>
                    </a:lnTo>
                    <a:lnTo>
                      <a:pt x="308" y="17"/>
                    </a:lnTo>
                    <a:lnTo>
                      <a:pt x="310" y="18"/>
                    </a:lnTo>
                    <a:lnTo>
                      <a:pt x="314" y="19"/>
                    </a:lnTo>
                    <a:lnTo>
                      <a:pt x="317" y="20"/>
                    </a:lnTo>
                    <a:lnTo>
                      <a:pt x="320" y="21"/>
                    </a:lnTo>
                    <a:lnTo>
                      <a:pt x="323" y="22"/>
                    </a:lnTo>
                    <a:lnTo>
                      <a:pt x="325" y="25"/>
                    </a:lnTo>
                    <a:lnTo>
                      <a:pt x="328" y="26"/>
                    </a:lnTo>
                    <a:lnTo>
                      <a:pt x="331" y="27"/>
                    </a:lnTo>
                    <a:lnTo>
                      <a:pt x="334" y="28"/>
                    </a:lnTo>
                    <a:lnTo>
                      <a:pt x="336" y="30"/>
                    </a:lnTo>
                    <a:lnTo>
                      <a:pt x="339" y="32"/>
                    </a:lnTo>
                    <a:lnTo>
                      <a:pt x="342" y="33"/>
                    </a:lnTo>
                    <a:lnTo>
                      <a:pt x="345" y="35"/>
                    </a:lnTo>
                    <a:lnTo>
                      <a:pt x="347" y="37"/>
                    </a:lnTo>
                    <a:lnTo>
                      <a:pt x="349" y="38"/>
                    </a:lnTo>
                    <a:lnTo>
                      <a:pt x="352" y="40"/>
                    </a:lnTo>
                    <a:lnTo>
                      <a:pt x="354" y="41"/>
                    </a:lnTo>
                    <a:lnTo>
                      <a:pt x="357" y="43"/>
                    </a:lnTo>
                    <a:lnTo>
                      <a:pt x="359" y="46"/>
                    </a:lnTo>
                    <a:lnTo>
                      <a:pt x="362" y="48"/>
                    </a:lnTo>
                    <a:lnTo>
                      <a:pt x="367" y="51"/>
                    </a:lnTo>
                    <a:lnTo>
                      <a:pt x="371" y="55"/>
                    </a:lnTo>
                    <a:lnTo>
                      <a:pt x="374" y="60"/>
                    </a:lnTo>
                    <a:lnTo>
                      <a:pt x="379" y="64"/>
                    </a:lnTo>
                    <a:lnTo>
                      <a:pt x="382" y="69"/>
                    </a:lnTo>
                    <a:lnTo>
                      <a:pt x="385" y="72"/>
                    </a:lnTo>
                    <a:lnTo>
                      <a:pt x="389" y="76"/>
                    </a:lnTo>
                    <a:lnTo>
                      <a:pt x="392" y="81"/>
                    </a:lnTo>
                    <a:lnTo>
                      <a:pt x="394" y="84"/>
                    </a:lnTo>
                    <a:lnTo>
                      <a:pt x="396" y="89"/>
                    </a:lnTo>
                    <a:lnTo>
                      <a:pt x="397" y="92"/>
                    </a:lnTo>
                    <a:lnTo>
                      <a:pt x="400" y="96"/>
                    </a:lnTo>
                    <a:lnTo>
                      <a:pt x="401" y="100"/>
                    </a:lnTo>
                    <a:lnTo>
                      <a:pt x="402" y="103"/>
                    </a:lnTo>
                    <a:lnTo>
                      <a:pt x="403" y="107"/>
                    </a:lnTo>
                    <a:lnTo>
                      <a:pt x="404" y="111"/>
                    </a:lnTo>
                    <a:lnTo>
                      <a:pt x="404" y="114"/>
                    </a:lnTo>
                    <a:lnTo>
                      <a:pt x="404" y="117"/>
                    </a:lnTo>
                    <a:lnTo>
                      <a:pt x="404" y="122"/>
                    </a:lnTo>
                    <a:lnTo>
                      <a:pt x="405" y="125"/>
                    </a:lnTo>
                    <a:lnTo>
                      <a:pt x="404" y="128"/>
                    </a:lnTo>
                    <a:lnTo>
                      <a:pt x="404" y="130"/>
                    </a:lnTo>
                    <a:lnTo>
                      <a:pt x="403" y="134"/>
                    </a:lnTo>
                    <a:lnTo>
                      <a:pt x="403" y="137"/>
                    </a:lnTo>
                    <a:lnTo>
                      <a:pt x="402" y="140"/>
                    </a:lnTo>
                    <a:lnTo>
                      <a:pt x="401" y="143"/>
                    </a:lnTo>
                    <a:lnTo>
                      <a:pt x="400" y="146"/>
                    </a:lnTo>
                    <a:lnTo>
                      <a:pt x="400" y="149"/>
                    </a:lnTo>
                    <a:lnTo>
                      <a:pt x="397" y="151"/>
                    </a:lnTo>
                    <a:lnTo>
                      <a:pt x="396" y="155"/>
                    </a:lnTo>
                    <a:lnTo>
                      <a:pt x="395" y="157"/>
                    </a:lnTo>
                    <a:lnTo>
                      <a:pt x="394" y="160"/>
                    </a:lnTo>
                    <a:lnTo>
                      <a:pt x="393" y="163"/>
                    </a:lnTo>
                    <a:lnTo>
                      <a:pt x="391" y="166"/>
                    </a:lnTo>
                    <a:lnTo>
                      <a:pt x="390" y="168"/>
                    </a:lnTo>
                    <a:lnTo>
                      <a:pt x="389" y="171"/>
                    </a:lnTo>
                    <a:lnTo>
                      <a:pt x="385" y="176"/>
                    </a:lnTo>
                    <a:lnTo>
                      <a:pt x="381" y="180"/>
                    </a:lnTo>
                    <a:lnTo>
                      <a:pt x="376" y="184"/>
                    </a:lnTo>
                    <a:lnTo>
                      <a:pt x="373" y="188"/>
                    </a:lnTo>
                    <a:lnTo>
                      <a:pt x="368" y="191"/>
                    </a:lnTo>
                    <a:lnTo>
                      <a:pt x="363" y="195"/>
                    </a:lnTo>
                    <a:lnTo>
                      <a:pt x="359" y="198"/>
                    </a:lnTo>
                    <a:lnTo>
                      <a:pt x="354" y="200"/>
                    </a:lnTo>
                    <a:lnTo>
                      <a:pt x="350" y="202"/>
                    </a:lnTo>
                    <a:lnTo>
                      <a:pt x="346" y="204"/>
                    </a:lnTo>
                    <a:lnTo>
                      <a:pt x="342" y="205"/>
                    </a:lnTo>
                    <a:lnTo>
                      <a:pt x="339" y="206"/>
                    </a:lnTo>
                    <a:lnTo>
                      <a:pt x="336" y="207"/>
                    </a:lnTo>
                    <a:lnTo>
                      <a:pt x="335" y="209"/>
                    </a:lnTo>
                    <a:lnTo>
                      <a:pt x="334" y="209"/>
                    </a:lnTo>
                    <a:lnTo>
                      <a:pt x="334" y="209"/>
                    </a:lnTo>
                    <a:lnTo>
                      <a:pt x="365" y="363"/>
                    </a:lnTo>
                    <a:lnTo>
                      <a:pt x="365" y="364"/>
                    </a:lnTo>
                    <a:lnTo>
                      <a:pt x="365" y="367"/>
                    </a:lnTo>
                    <a:lnTo>
                      <a:pt x="365" y="369"/>
                    </a:lnTo>
                    <a:lnTo>
                      <a:pt x="365" y="373"/>
                    </a:lnTo>
                    <a:lnTo>
                      <a:pt x="365" y="376"/>
                    </a:lnTo>
                    <a:lnTo>
                      <a:pt x="365" y="380"/>
                    </a:lnTo>
                    <a:lnTo>
                      <a:pt x="365" y="384"/>
                    </a:lnTo>
                    <a:lnTo>
                      <a:pt x="364" y="388"/>
                    </a:lnTo>
                    <a:lnTo>
                      <a:pt x="363" y="389"/>
                    </a:lnTo>
                    <a:lnTo>
                      <a:pt x="363" y="393"/>
                    </a:lnTo>
                    <a:lnTo>
                      <a:pt x="362" y="395"/>
                    </a:lnTo>
                    <a:lnTo>
                      <a:pt x="361" y="397"/>
                    </a:lnTo>
                    <a:lnTo>
                      <a:pt x="359" y="401"/>
                    </a:lnTo>
                    <a:lnTo>
                      <a:pt x="356" y="407"/>
                    </a:lnTo>
                    <a:lnTo>
                      <a:pt x="353" y="409"/>
                    </a:lnTo>
                    <a:lnTo>
                      <a:pt x="351" y="412"/>
                    </a:lnTo>
                    <a:lnTo>
                      <a:pt x="349" y="415"/>
                    </a:lnTo>
                    <a:lnTo>
                      <a:pt x="347" y="418"/>
                    </a:lnTo>
                    <a:lnTo>
                      <a:pt x="345" y="420"/>
                    </a:lnTo>
                    <a:lnTo>
                      <a:pt x="341" y="422"/>
                    </a:lnTo>
                    <a:lnTo>
                      <a:pt x="338" y="425"/>
                    </a:lnTo>
                    <a:lnTo>
                      <a:pt x="336" y="427"/>
                    </a:lnTo>
                    <a:lnTo>
                      <a:pt x="332" y="429"/>
                    </a:lnTo>
                    <a:lnTo>
                      <a:pt x="329" y="432"/>
                    </a:lnTo>
                    <a:lnTo>
                      <a:pt x="326" y="434"/>
                    </a:lnTo>
                    <a:lnTo>
                      <a:pt x="323" y="437"/>
                    </a:lnTo>
                    <a:lnTo>
                      <a:pt x="318" y="439"/>
                    </a:lnTo>
                    <a:lnTo>
                      <a:pt x="315" y="441"/>
                    </a:lnTo>
                    <a:lnTo>
                      <a:pt x="310" y="443"/>
                    </a:lnTo>
                    <a:lnTo>
                      <a:pt x="307" y="445"/>
                    </a:lnTo>
                    <a:lnTo>
                      <a:pt x="304" y="448"/>
                    </a:lnTo>
                    <a:lnTo>
                      <a:pt x="299" y="450"/>
                    </a:lnTo>
                    <a:lnTo>
                      <a:pt x="296" y="452"/>
                    </a:lnTo>
                    <a:lnTo>
                      <a:pt x="293" y="454"/>
                    </a:lnTo>
                    <a:lnTo>
                      <a:pt x="290" y="455"/>
                    </a:lnTo>
                    <a:lnTo>
                      <a:pt x="286" y="458"/>
                    </a:lnTo>
                    <a:lnTo>
                      <a:pt x="283" y="459"/>
                    </a:lnTo>
                    <a:lnTo>
                      <a:pt x="280" y="461"/>
                    </a:lnTo>
                    <a:lnTo>
                      <a:pt x="276" y="462"/>
                    </a:lnTo>
                    <a:lnTo>
                      <a:pt x="274" y="463"/>
                    </a:lnTo>
                    <a:lnTo>
                      <a:pt x="271" y="465"/>
                    </a:lnTo>
                    <a:lnTo>
                      <a:pt x="269" y="466"/>
                    </a:lnTo>
                    <a:lnTo>
                      <a:pt x="264" y="469"/>
                    </a:lnTo>
                    <a:lnTo>
                      <a:pt x="261" y="470"/>
                    </a:lnTo>
                    <a:lnTo>
                      <a:pt x="260" y="471"/>
                    </a:lnTo>
                    <a:lnTo>
                      <a:pt x="259" y="472"/>
                    </a:lnTo>
                    <a:lnTo>
                      <a:pt x="0" y="105"/>
                    </a:lnTo>
                    <a:lnTo>
                      <a:pt x="35" y="55"/>
                    </a:lnTo>
                    <a:lnTo>
                      <a:pt x="35" y="55"/>
                    </a:lnTo>
                    <a:close/>
                  </a:path>
                </a:pathLst>
              </a:custGeom>
              <a:solidFill>
                <a:srgbClr val="2E3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4292601" y="1054101"/>
                <a:ext cx="180975" cy="550863"/>
              </a:xfrm>
              <a:custGeom>
                <a:avLst/>
                <a:gdLst>
                  <a:gd name="T0" fmla="*/ 33 w 456"/>
                  <a:gd name="T1" fmla="*/ 80 h 1390"/>
                  <a:gd name="T2" fmla="*/ 22 w 456"/>
                  <a:gd name="T3" fmla="*/ 115 h 1390"/>
                  <a:gd name="T4" fmla="*/ 10 w 456"/>
                  <a:gd name="T5" fmla="*/ 161 h 1390"/>
                  <a:gd name="T6" fmla="*/ 2 w 456"/>
                  <a:gd name="T7" fmla="*/ 217 h 1390"/>
                  <a:gd name="T8" fmla="*/ 1 w 456"/>
                  <a:gd name="T9" fmla="*/ 281 h 1390"/>
                  <a:gd name="T10" fmla="*/ 5 w 456"/>
                  <a:gd name="T11" fmla="*/ 347 h 1390"/>
                  <a:gd name="T12" fmla="*/ 15 w 456"/>
                  <a:gd name="T13" fmla="*/ 411 h 1390"/>
                  <a:gd name="T14" fmla="*/ 28 w 456"/>
                  <a:gd name="T15" fmla="*/ 469 h 1390"/>
                  <a:gd name="T16" fmla="*/ 39 w 456"/>
                  <a:gd name="T17" fmla="*/ 514 h 1390"/>
                  <a:gd name="T18" fmla="*/ 49 w 456"/>
                  <a:gd name="T19" fmla="*/ 548 h 1390"/>
                  <a:gd name="T20" fmla="*/ 54 w 456"/>
                  <a:gd name="T21" fmla="*/ 572 h 1390"/>
                  <a:gd name="T22" fmla="*/ 60 w 456"/>
                  <a:gd name="T23" fmla="*/ 616 h 1390"/>
                  <a:gd name="T24" fmla="*/ 71 w 456"/>
                  <a:gd name="T25" fmla="*/ 678 h 1390"/>
                  <a:gd name="T26" fmla="*/ 84 w 456"/>
                  <a:gd name="T27" fmla="*/ 746 h 1390"/>
                  <a:gd name="T28" fmla="*/ 100 w 456"/>
                  <a:gd name="T29" fmla="*/ 816 h 1390"/>
                  <a:gd name="T30" fmla="*/ 116 w 456"/>
                  <a:gd name="T31" fmla="*/ 875 h 1390"/>
                  <a:gd name="T32" fmla="*/ 131 w 456"/>
                  <a:gd name="T33" fmla="*/ 918 h 1390"/>
                  <a:gd name="T34" fmla="*/ 145 w 456"/>
                  <a:gd name="T35" fmla="*/ 950 h 1390"/>
                  <a:gd name="T36" fmla="*/ 169 w 456"/>
                  <a:gd name="T37" fmla="*/ 995 h 1390"/>
                  <a:gd name="T38" fmla="*/ 183 w 456"/>
                  <a:gd name="T39" fmla="*/ 1029 h 1390"/>
                  <a:gd name="T40" fmla="*/ 195 w 456"/>
                  <a:gd name="T41" fmla="*/ 1068 h 1390"/>
                  <a:gd name="T42" fmla="*/ 203 w 456"/>
                  <a:gd name="T43" fmla="*/ 1103 h 1390"/>
                  <a:gd name="T44" fmla="*/ 208 w 456"/>
                  <a:gd name="T45" fmla="*/ 1135 h 1390"/>
                  <a:gd name="T46" fmla="*/ 211 w 456"/>
                  <a:gd name="T47" fmla="*/ 1174 h 1390"/>
                  <a:gd name="T48" fmla="*/ 361 w 456"/>
                  <a:gd name="T49" fmla="*/ 1385 h 1390"/>
                  <a:gd name="T50" fmla="*/ 370 w 456"/>
                  <a:gd name="T51" fmla="*/ 1348 h 1390"/>
                  <a:gd name="T52" fmla="*/ 377 w 456"/>
                  <a:gd name="T53" fmla="*/ 1316 h 1390"/>
                  <a:gd name="T54" fmla="*/ 381 w 456"/>
                  <a:gd name="T55" fmla="*/ 1281 h 1390"/>
                  <a:gd name="T56" fmla="*/ 382 w 456"/>
                  <a:gd name="T57" fmla="*/ 1247 h 1390"/>
                  <a:gd name="T58" fmla="*/ 378 w 456"/>
                  <a:gd name="T59" fmla="*/ 1216 h 1390"/>
                  <a:gd name="T60" fmla="*/ 376 w 456"/>
                  <a:gd name="T61" fmla="*/ 1181 h 1390"/>
                  <a:gd name="T62" fmla="*/ 371 w 456"/>
                  <a:gd name="T63" fmla="*/ 1141 h 1390"/>
                  <a:gd name="T64" fmla="*/ 368 w 456"/>
                  <a:gd name="T65" fmla="*/ 1101 h 1390"/>
                  <a:gd name="T66" fmla="*/ 361 w 456"/>
                  <a:gd name="T67" fmla="*/ 1046 h 1390"/>
                  <a:gd name="T68" fmla="*/ 350 w 456"/>
                  <a:gd name="T69" fmla="*/ 986 h 1390"/>
                  <a:gd name="T70" fmla="*/ 336 w 456"/>
                  <a:gd name="T71" fmla="*/ 925 h 1390"/>
                  <a:gd name="T72" fmla="*/ 323 w 456"/>
                  <a:gd name="T73" fmla="*/ 864 h 1390"/>
                  <a:gd name="T74" fmla="*/ 313 w 456"/>
                  <a:gd name="T75" fmla="*/ 807 h 1390"/>
                  <a:gd name="T76" fmla="*/ 310 w 456"/>
                  <a:gd name="T77" fmla="*/ 759 h 1390"/>
                  <a:gd name="T78" fmla="*/ 310 w 456"/>
                  <a:gd name="T79" fmla="*/ 720 h 1390"/>
                  <a:gd name="T80" fmla="*/ 310 w 456"/>
                  <a:gd name="T81" fmla="*/ 690 h 1390"/>
                  <a:gd name="T82" fmla="*/ 313 w 456"/>
                  <a:gd name="T83" fmla="*/ 647 h 1390"/>
                  <a:gd name="T84" fmla="*/ 321 w 456"/>
                  <a:gd name="T85" fmla="*/ 603 h 1390"/>
                  <a:gd name="T86" fmla="*/ 321 w 456"/>
                  <a:gd name="T87" fmla="*/ 552 h 1390"/>
                  <a:gd name="T88" fmla="*/ 314 w 456"/>
                  <a:gd name="T89" fmla="*/ 512 h 1390"/>
                  <a:gd name="T90" fmla="*/ 455 w 456"/>
                  <a:gd name="T91" fmla="*/ 468 h 1390"/>
                  <a:gd name="T92" fmla="*/ 449 w 456"/>
                  <a:gd name="T93" fmla="*/ 433 h 1390"/>
                  <a:gd name="T94" fmla="*/ 443 w 456"/>
                  <a:gd name="T95" fmla="*/ 395 h 1390"/>
                  <a:gd name="T96" fmla="*/ 433 w 456"/>
                  <a:gd name="T97" fmla="*/ 347 h 1390"/>
                  <a:gd name="T98" fmla="*/ 421 w 456"/>
                  <a:gd name="T99" fmla="*/ 296 h 1390"/>
                  <a:gd name="T100" fmla="*/ 408 w 456"/>
                  <a:gd name="T101" fmla="*/ 245 h 1390"/>
                  <a:gd name="T102" fmla="*/ 391 w 456"/>
                  <a:gd name="T103" fmla="*/ 197 h 1390"/>
                  <a:gd name="T104" fmla="*/ 376 w 456"/>
                  <a:gd name="T105" fmla="*/ 154 h 1390"/>
                  <a:gd name="T106" fmla="*/ 361 w 456"/>
                  <a:gd name="T107" fmla="*/ 119 h 1390"/>
                  <a:gd name="T108" fmla="*/ 346 w 456"/>
                  <a:gd name="T109" fmla="*/ 84 h 1390"/>
                  <a:gd name="T110" fmla="*/ 323 w 456"/>
                  <a:gd name="T111" fmla="*/ 70 h 1390"/>
                  <a:gd name="T112" fmla="*/ 279 w 456"/>
                  <a:gd name="T113" fmla="*/ 56 h 1390"/>
                  <a:gd name="T114" fmla="*/ 230 w 456"/>
                  <a:gd name="T115" fmla="*/ 41 h 1390"/>
                  <a:gd name="T116" fmla="*/ 194 w 456"/>
                  <a:gd name="T117" fmla="*/ 23 h 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6" h="1390">
                    <a:moveTo>
                      <a:pt x="175" y="0"/>
                    </a:moveTo>
                    <a:lnTo>
                      <a:pt x="44" y="56"/>
                    </a:lnTo>
                    <a:lnTo>
                      <a:pt x="43" y="57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8" y="65"/>
                    </a:lnTo>
                    <a:lnTo>
                      <a:pt x="37" y="69"/>
                    </a:lnTo>
                    <a:lnTo>
                      <a:pt x="36" y="73"/>
                    </a:lnTo>
                    <a:lnTo>
                      <a:pt x="34" y="75"/>
                    </a:lnTo>
                    <a:lnTo>
                      <a:pt x="34" y="78"/>
                    </a:lnTo>
                    <a:lnTo>
                      <a:pt x="33" y="80"/>
                    </a:lnTo>
                    <a:lnTo>
                      <a:pt x="32" y="83"/>
                    </a:lnTo>
                    <a:lnTo>
                      <a:pt x="31" y="85"/>
                    </a:lnTo>
                    <a:lnTo>
                      <a:pt x="29" y="88"/>
                    </a:lnTo>
                    <a:lnTo>
                      <a:pt x="29" y="91"/>
                    </a:lnTo>
                    <a:lnTo>
                      <a:pt x="28" y="94"/>
                    </a:lnTo>
                    <a:lnTo>
                      <a:pt x="27" y="97"/>
                    </a:lnTo>
                    <a:lnTo>
                      <a:pt x="26" y="101"/>
                    </a:lnTo>
                    <a:lnTo>
                      <a:pt x="25" y="104"/>
                    </a:lnTo>
                    <a:lnTo>
                      <a:pt x="24" y="108"/>
                    </a:lnTo>
                    <a:lnTo>
                      <a:pt x="23" y="111"/>
                    </a:lnTo>
                    <a:lnTo>
                      <a:pt x="22" y="115"/>
                    </a:lnTo>
                    <a:lnTo>
                      <a:pt x="21" y="119"/>
                    </a:lnTo>
                    <a:lnTo>
                      <a:pt x="20" y="123"/>
                    </a:lnTo>
                    <a:lnTo>
                      <a:pt x="18" y="126"/>
                    </a:lnTo>
                    <a:lnTo>
                      <a:pt x="17" y="130"/>
                    </a:lnTo>
                    <a:lnTo>
                      <a:pt x="16" y="135"/>
                    </a:lnTo>
                    <a:lnTo>
                      <a:pt x="15" y="139"/>
                    </a:lnTo>
                    <a:lnTo>
                      <a:pt x="14" y="143"/>
                    </a:lnTo>
                    <a:lnTo>
                      <a:pt x="13" y="148"/>
                    </a:lnTo>
                    <a:lnTo>
                      <a:pt x="12" y="152"/>
                    </a:lnTo>
                    <a:lnTo>
                      <a:pt x="12" y="157"/>
                    </a:lnTo>
                    <a:lnTo>
                      <a:pt x="10" y="161"/>
                    </a:lnTo>
                    <a:lnTo>
                      <a:pt x="10" y="167"/>
                    </a:lnTo>
                    <a:lnTo>
                      <a:pt x="9" y="171"/>
                    </a:lnTo>
                    <a:lnTo>
                      <a:pt x="7" y="177"/>
                    </a:lnTo>
                    <a:lnTo>
                      <a:pt x="6" y="181"/>
                    </a:lnTo>
                    <a:lnTo>
                      <a:pt x="6" y="186"/>
                    </a:lnTo>
                    <a:lnTo>
                      <a:pt x="5" y="191"/>
                    </a:lnTo>
                    <a:lnTo>
                      <a:pt x="5" y="197"/>
                    </a:lnTo>
                    <a:lnTo>
                      <a:pt x="4" y="202"/>
                    </a:lnTo>
                    <a:lnTo>
                      <a:pt x="3" y="206"/>
                    </a:lnTo>
                    <a:lnTo>
                      <a:pt x="2" y="212"/>
                    </a:lnTo>
                    <a:lnTo>
                      <a:pt x="2" y="217"/>
                    </a:lnTo>
                    <a:lnTo>
                      <a:pt x="2" y="223"/>
                    </a:lnTo>
                    <a:lnTo>
                      <a:pt x="1" y="229"/>
                    </a:lnTo>
                    <a:lnTo>
                      <a:pt x="1" y="234"/>
                    </a:lnTo>
                    <a:lnTo>
                      <a:pt x="1" y="241"/>
                    </a:lnTo>
                    <a:lnTo>
                      <a:pt x="0" y="246"/>
                    </a:lnTo>
                    <a:lnTo>
                      <a:pt x="0" y="252"/>
                    </a:lnTo>
                    <a:lnTo>
                      <a:pt x="0" y="257"/>
                    </a:lnTo>
                    <a:lnTo>
                      <a:pt x="0" y="264"/>
                    </a:lnTo>
                    <a:lnTo>
                      <a:pt x="0" y="269"/>
                    </a:lnTo>
                    <a:lnTo>
                      <a:pt x="0" y="276"/>
                    </a:lnTo>
                    <a:lnTo>
                      <a:pt x="1" y="281"/>
                    </a:lnTo>
                    <a:lnTo>
                      <a:pt x="1" y="288"/>
                    </a:lnTo>
                    <a:lnTo>
                      <a:pt x="1" y="294"/>
                    </a:lnTo>
                    <a:lnTo>
                      <a:pt x="1" y="300"/>
                    </a:lnTo>
                    <a:lnTo>
                      <a:pt x="2" y="306"/>
                    </a:lnTo>
                    <a:lnTo>
                      <a:pt x="2" y="312"/>
                    </a:lnTo>
                    <a:lnTo>
                      <a:pt x="2" y="318"/>
                    </a:lnTo>
                    <a:lnTo>
                      <a:pt x="3" y="324"/>
                    </a:lnTo>
                    <a:lnTo>
                      <a:pt x="3" y="330"/>
                    </a:lnTo>
                    <a:lnTo>
                      <a:pt x="4" y="336"/>
                    </a:lnTo>
                    <a:lnTo>
                      <a:pt x="4" y="342"/>
                    </a:lnTo>
                    <a:lnTo>
                      <a:pt x="5" y="347"/>
                    </a:lnTo>
                    <a:lnTo>
                      <a:pt x="6" y="353"/>
                    </a:lnTo>
                    <a:lnTo>
                      <a:pt x="6" y="360"/>
                    </a:lnTo>
                    <a:lnTo>
                      <a:pt x="7" y="365"/>
                    </a:lnTo>
                    <a:lnTo>
                      <a:pt x="9" y="372"/>
                    </a:lnTo>
                    <a:lnTo>
                      <a:pt x="10" y="377"/>
                    </a:lnTo>
                    <a:lnTo>
                      <a:pt x="11" y="384"/>
                    </a:lnTo>
                    <a:lnTo>
                      <a:pt x="12" y="389"/>
                    </a:lnTo>
                    <a:lnTo>
                      <a:pt x="12" y="395"/>
                    </a:lnTo>
                    <a:lnTo>
                      <a:pt x="13" y="400"/>
                    </a:lnTo>
                    <a:lnTo>
                      <a:pt x="14" y="406"/>
                    </a:lnTo>
                    <a:lnTo>
                      <a:pt x="15" y="411"/>
                    </a:lnTo>
                    <a:lnTo>
                      <a:pt x="16" y="417"/>
                    </a:lnTo>
                    <a:lnTo>
                      <a:pt x="17" y="422"/>
                    </a:lnTo>
                    <a:lnTo>
                      <a:pt x="18" y="428"/>
                    </a:lnTo>
                    <a:lnTo>
                      <a:pt x="20" y="433"/>
                    </a:lnTo>
                    <a:lnTo>
                      <a:pt x="21" y="438"/>
                    </a:lnTo>
                    <a:lnTo>
                      <a:pt x="22" y="443"/>
                    </a:lnTo>
                    <a:lnTo>
                      <a:pt x="23" y="449"/>
                    </a:lnTo>
                    <a:lnTo>
                      <a:pt x="24" y="454"/>
                    </a:lnTo>
                    <a:lnTo>
                      <a:pt x="25" y="459"/>
                    </a:lnTo>
                    <a:lnTo>
                      <a:pt x="27" y="463"/>
                    </a:lnTo>
                    <a:lnTo>
                      <a:pt x="28" y="469"/>
                    </a:lnTo>
                    <a:lnTo>
                      <a:pt x="29" y="473"/>
                    </a:lnTo>
                    <a:lnTo>
                      <a:pt x="29" y="477"/>
                    </a:lnTo>
                    <a:lnTo>
                      <a:pt x="31" y="482"/>
                    </a:lnTo>
                    <a:lnTo>
                      <a:pt x="32" y="486"/>
                    </a:lnTo>
                    <a:lnTo>
                      <a:pt x="33" y="491"/>
                    </a:lnTo>
                    <a:lnTo>
                      <a:pt x="34" y="495"/>
                    </a:lnTo>
                    <a:lnTo>
                      <a:pt x="35" y="499"/>
                    </a:lnTo>
                    <a:lnTo>
                      <a:pt x="36" y="504"/>
                    </a:lnTo>
                    <a:lnTo>
                      <a:pt x="37" y="507"/>
                    </a:lnTo>
                    <a:lnTo>
                      <a:pt x="38" y="511"/>
                    </a:lnTo>
                    <a:lnTo>
                      <a:pt x="39" y="514"/>
                    </a:lnTo>
                    <a:lnTo>
                      <a:pt x="40" y="518"/>
                    </a:lnTo>
                    <a:lnTo>
                      <a:pt x="40" y="520"/>
                    </a:lnTo>
                    <a:lnTo>
                      <a:pt x="42" y="524"/>
                    </a:lnTo>
                    <a:lnTo>
                      <a:pt x="43" y="527"/>
                    </a:lnTo>
                    <a:lnTo>
                      <a:pt x="44" y="530"/>
                    </a:lnTo>
                    <a:lnTo>
                      <a:pt x="45" y="533"/>
                    </a:lnTo>
                    <a:lnTo>
                      <a:pt x="46" y="535"/>
                    </a:lnTo>
                    <a:lnTo>
                      <a:pt x="46" y="537"/>
                    </a:lnTo>
                    <a:lnTo>
                      <a:pt x="47" y="540"/>
                    </a:lnTo>
                    <a:lnTo>
                      <a:pt x="48" y="544"/>
                    </a:lnTo>
                    <a:lnTo>
                      <a:pt x="49" y="548"/>
                    </a:lnTo>
                    <a:lnTo>
                      <a:pt x="50" y="550"/>
                    </a:lnTo>
                    <a:lnTo>
                      <a:pt x="50" y="552"/>
                    </a:lnTo>
                    <a:lnTo>
                      <a:pt x="51" y="553"/>
                    </a:lnTo>
                    <a:lnTo>
                      <a:pt x="51" y="555"/>
                    </a:lnTo>
                    <a:lnTo>
                      <a:pt x="51" y="556"/>
                    </a:lnTo>
                    <a:lnTo>
                      <a:pt x="53" y="559"/>
                    </a:lnTo>
                    <a:lnTo>
                      <a:pt x="53" y="562"/>
                    </a:lnTo>
                    <a:lnTo>
                      <a:pt x="53" y="564"/>
                    </a:lnTo>
                    <a:lnTo>
                      <a:pt x="53" y="567"/>
                    </a:lnTo>
                    <a:lnTo>
                      <a:pt x="54" y="569"/>
                    </a:lnTo>
                    <a:lnTo>
                      <a:pt x="54" y="572"/>
                    </a:lnTo>
                    <a:lnTo>
                      <a:pt x="55" y="576"/>
                    </a:lnTo>
                    <a:lnTo>
                      <a:pt x="55" y="579"/>
                    </a:lnTo>
                    <a:lnTo>
                      <a:pt x="56" y="582"/>
                    </a:lnTo>
                    <a:lnTo>
                      <a:pt x="57" y="587"/>
                    </a:lnTo>
                    <a:lnTo>
                      <a:pt x="57" y="590"/>
                    </a:lnTo>
                    <a:lnTo>
                      <a:pt x="57" y="594"/>
                    </a:lnTo>
                    <a:lnTo>
                      <a:pt x="58" y="599"/>
                    </a:lnTo>
                    <a:lnTo>
                      <a:pt x="59" y="603"/>
                    </a:lnTo>
                    <a:lnTo>
                      <a:pt x="59" y="606"/>
                    </a:lnTo>
                    <a:lnTo>
                      <a:pt x="60" y="612"/>
                    </a:lnTo>
                    <a:lnTo>
                      <a:pt x="60" y="616"/>
                    </a:lnTo>
                    <a:lnTo>
                      <a:pt x="61" y="622"/>
                    </a:lnTo>
                    <a:lnTo>
                      <a:pt x="62" y="626"/>
                    </a:lnTo>
                    <a:lnTo>
                      <a:pt x="64" y="632"/>
                    </a:lnTo>
                    <a:lnTo>
                      <a:pt x="64" y="637"/>
                    </a:lnTo>
                    <a:lnTo>
                      <a:pt x="66" y="643"/>
                    </a:lnTo>
                    <a:lnTo>
                      <a:pt x="66" y="648"/>
                    </a:lnTo>
                    <a:lnTo>
                      <a:pt x="67" y="654"/>
                    </a:lnTo>
                    <a:lnTo>
                      <a:pt x="68" y="660"/>
                    </a:lnTo>
                    <a:lnTo>
                      <a:pt x="70" y="666"/>
                    </a:lnTo>
                    <a:lnTo>
                      <a:pt x="70" y="671"/>
                    </a:lnTo>
                    <a:lnTo>
                      <a:pt x="71" y="678"/>
                    </a:lnTo>
                    <a:lnTo>
                      <a:pt x="72" y="683"/>
                    </a:lnTo>
                    <a:lnTo>
                      <a:pt x="73" y="690"/>
                    </a:lnTo>
                    <a:lnTo>
                      <a:pt x="75" y="696"/>
                    </a:lnTo>
                    <a:lnTo>
                      <a:pt x="76" y="702"/>
                    </a:lnTo>
                    <a:lnTo>
                      <a:pt x="78" y="709"/>
                    </a:lnTo>
                    <a:lnTo>
                      <a:pt x="79" y="715"/>
                    </a:lnTo>
                    <a:lnTo>
                      <a:pt x="79" y="721"/>
                    </a:lnTo>
                    <a:lnTo>
                      <a:pt x="81" y="728"/>
                    </a:lnTo>
                    <a:lnTo>
                      <a:pt x="82" y="734"/>
                    </a:lnTo>
                    <a:lnTo>
                      <a:pt x="83" y="741"/>
                    </a:lnTo>
                    <a:lnTo>
                      <a:pt x="84" y="746"/>
                    </a:lnTo>
                    <a:lnTo>
                      <a:pt x="87" y="753"/>
                    </a:lnTo>
                    <a:lnTo>
                      <a:pt x="88" y="759"/>
                    </a:lnTo>
                    <a:lnTo>
                      <a:pt x="89" y="766"/>
                    </a:lnTo>
                    <a:lnTo>
                      <a:pt x="91" y="773"/>
                    </a:lnTo>
                    <a:lnTo>
                      <a:pt x="92" y="778"/>
                    </a:lnTo>
                    <a:lnTo>
                      <a:pt x="93" y="785"/>
                    </a:lnTo>
                    <a:lnTo>
                      <a:pt x="94" y="791"/>
                    </a:lnTo>
                    <a:lnTo>
                      <a:pt x="95" y="797"/>
                    </a:lnTo>
                    <a:lnTo>
                      <a:pt x="98" y="804"/>
                    </a:lnTo>
                    <a:lnTo>
                      <a:pt x="99" y="810"/>
                    </a:lnTo>
                    <a:lnTo>
                      <a:pt x="100" y="816"/>
                    </a:lnTo>
                    <a:lnTo>
                      <a:pt x="102" y="821"/>
                    </a:lnTo>
                    <a:lnTo>
                      <a:pt x="103" y="828"/>
                    </a:lnTo>
                    <a:lnTo>
                      <a:pt x="104" y="833"/>
                    </a:lnTo>
                    <a:lnTo>
                      <a:pt x="106" y="839"/>
                    </a:lnTo>
                    <a:lnTo>
                      <a:pt x="107" y="844"/>
                    </a:lnTo>
                    <a:lnTo>
                      <a:pt x="110" y="850"/>
                    </a:lnTo>
                    <a:lnTo>
                      <a:pt x="111" y="855"/>
                    </a:lnTo>
                    <a:lnTo>
                      <a:pt x="113" y="861"/>
                    </a:lnTo>
                    <a:lnTo>
                      <a:pt x="114" y="865"/>
                    </a:lnTo>
                    <a:lnTo>
                      <a:pt x="115" y="871"/>
                    </a:lnTo>
                    <a:lnTo>
                      <a:pt x="116" y="875"/>
                    </a:lnTo>
                    <a:lnTo>
                      <a:pt x="118" y="881"/>
                    </a:lnTo>
                    <a:lnTo>
                      <a:pt x="120" y="884"/>
                    </a:lnTo>
                    <a:lnTo>
                      <a:pt x="121" y="888"/>
                    </a:lnTo>
                    <a:lnTo>
                      <a:pt x="122" y="893"/>
                    </a:lnTo>
                    <a:lnTo>
                      <a:pt x="123" y="897"/>
                    </a:lnTo>
                    <a:lnTo>
                      <a:pt x="124" y="900"/>
                    </a:lnTo>
                    <a:lnTo>
                      <a:pt x="125" y="904"/>
                    </a:lnTo>
                    <a:lnTo>
                      <a:pt x="127" y="908"/>
                    </a:lnTo>
                    <a:lnTo>
                      <a:pt x="128" y="911"/>
                    </a:lnTo>
                    <a:lnTo>
                      <a:pt x="129" y="915"/>
                    </a:lnTo>
                    <a:lnTo>
                      <a:pt x="131" y="918"/>
                    </a:lnTo>
                    <a:lnTo>
                      <a:pt x="132" y="921"/>
                    </a:lnTo>
                    <a:lnTo>
                      <a:pt x="134" y="925"/>
                    </a:lnTo>
                    <a:lnTo>
                      <a:pt x="134" y="927"/>
                    </a:lnTo>
                    <a:lnTo>
                      <a:pt x="136" y="930"/>
                    </a:lnTo>
                    <a:lnTo>
                      <a:pt x="136" y="932"/>
                    </a:lnTo>
                    <a:lnTo>
                      <a:pt x="138" y="936"/>
                    </a:lnTo>
                    <a:lnTo>
                      <a:pt x="138" y="938"/>
                    </a:lnTo>
                    <a:lnTo>
                      <a:pt x="140" y="940"/>
                    </a:lnTo>
                    <a:lnTo>
                      <a:pt x="142" y="943"/>
                    </a:lnTo>
                    <a:lnTo>
                      <a:pt x="143" y="946"/>
                    </a:lnTo>
                    <a:lnTo>
                      <a:pt x="145" y="950"/>
                    </a:lnTo>
                    <a:lnTo>
                      <a:pt x="147" y="954"/>
                    </a:lnTo>
                    <a:lnTo>
                      <a:pt x="149" y="959"/>
                    </a:lnTo>
                    <a:lnTo>
                      <a:pt x="153" y="963"/>
                    </a:lnTo>
                    <a:lnTo>
                      <a:pt x="154" y="968"/>
                    </a:lnTo>
                    <a:lnTo>
                      <a:pt x="156" y="971"/>
                    </a:lnTo>
                    <a:lnTo>
                      <a:pt x="158" y="974"/>
                    </a:lnTo>
                    <a:lnTo>
                      <a:pt x="160" y="979"/>
                    </a:lnTo>
                    <a:lnTo>
                      <a:pt x="162" y="983"/>
                    </a:lnTo>
                    <a:lnTo>
                      <a:pt x="165" y="986"/>
                    </a:lnTo>
                    <a:lnTo>
                      <a:pt x="166" y="991"/>
                    </a:lnTo>
                    <a:lnTo>
                      <a:pt x="169" y="995"/>
                    </a:lnTo>
                    <a:lnTo>
                      <a:pt x="170" y="1000"/>
                    </a:lnTo>
                    <a:lnTo>
                      <a:pt x="173" y="1004"/>
                    </a:lnTo>
                    <a:lnTo>
                      <a:pt x="175" y="1006"/>
                    </a:lnTo>
                    <a:lnTo>
                      <a:pt x="175" y="1010"/>
                    </a:lnTo>
                    <a:lnTo>
                      <a:pt x="177" y="1012"/>
                    </a:lnTo>
                    <a:lnTo>
                      <a:pt x="178" y="1014"/>
                    </a:lnTo>
                    <a:lnTo>
                      <a:pt x="179" y="1017"/>
                    </a:lnTo>
                    <a:lnTo>
                      <a:pt x="180" y="1019"/>
                    </a:lnTo>
                    <a:lnTo>
                      <a:pt x="181" y="1023"/>
                    </a:lnTo>
                    <a:lnTo>
                      <a:pt x="182" y="1026"/>
                    </a:lnTo>
                    <a:lnTo>
                      <a:pt x="183" y="1029"/>
                    </a:lnTo>
                    <a:lnTo>
                      <a:pt x="184" y="1033"/>
                    </a:lnTo>
                    <a:lnTo>
                      <a:pt x="187" y="1036"/>
                    </a:lnTo>
                    <a:lnTo>
                      <a:pt x="188" y="1039"/>
                    </a:lnTo>
                    <a:lnTo>
                      <a:pt x="189" y="1043"/>
                    </a:lnTo>
                    <a:lnTo>
                      <a:pt x="189" y="1046"/>
                    </a:lnTo>
                    <a:lnTo>
                      <a:pt x="190" y="1050"/>
                    </a:lnTo>
                    <a:lnTo>
                      <a:pt x="191" y="1054"/>
                    </a:lnTo>
                    <a:lnTo>
                      <a:pt x="192" y="1057"/>
                    </a:lnTo>
                    <a:lnTo>
                      <a:pt x="193" y="1060"/>
                    </a:lnTo>
                    <a:lnTo>
                      <a:pt x="194" y="1064"/>
                    </a:lnTo>
                    <a:lnTo>
                      <a:pt x="195" y="1068"/>
                    </a:lnTo>
                    <a:lnTo>
                      <a:pt x="195" y="1071"/>
                    </a:lnTo>
                    <a:lnTo>
                      <a:pt x="197" y="1075"/>
                    </a:lnTo>
                    <a:lnTo>
                      <a:pt x="198" y="1078"/>
                    </a:lnTo>
                    <a:lnTo>
                      <a:pt x="199" y="1081"/>
                    </a:lnTo>
                    <a:lnTo>
                      <a:pt x="199" y="1084"/>
                    </a:lnTo>
                    <a:lnTo>
                      <a:pt x="200" y="1088"/>
                    </a:lnTo>
                    <a:lnTo>
                      <a:pt x="201" y="1091"/>
                    </a:lnTo>
                    <a:lnTo>
                      <a:pt x="202" y="1094"/>
                    </a:lnTo>
                    <a:lnTo>
                      <a:pt x="202" y="1097"/>
                    </a:lnTo>
                    <a:lnTo>
                      <a:pt x="202" y="1100"/>
                    </a:lnTo>
                    <a:lnTo>
                      <a:pt x="203" y="1103"/>
                    </a:lnTo>
                    <a:lnTo>
                      <a:pt x="204" y="1106"/>
                    </a:lnTo>
                    <a:lnTo>
                      <a:pt x="204" y="1109"/>
                    </a:lnTo>
                    <a:lnTo>
                      <a:pt x="204" y="1112"/>
                    </a:lnTo>
                    <a:lnTo>
                      <a:pt x="204" y="1115"/>
                    </a:lnTo>
                    <a:lnTo>
                      <a:pt x="205" y="1119"/>
                    </a:lnTo>
                    <a:lnTo>
                      <a:pt x="205" y="1121"/>
                    </a:lnTo>
                    <a:lnTo>
                      <a:pt x="206" y="1124"/>
                    </a:lnTo>
                    <a:lnTo>
                      <a:pt x="206" y="1126"/>
                    </a:lnTo>
                    <a:lnTo>
                      <a:pt x="206" y="1130"/>
                    </a:lnTo>
                    <a:lnTo>
                      <a:pt x="208" y="1132"/>
                    </a:lnTo>
                    <a:lnTo>
                      <a:pt x="208" y="1135"/>
                    </a:lnTo>
                    <a:lnTo>
                      <a:pt x="209" y="1137"/>
                    </a:lnTo>
                    <a:lnTo>
                      <a:pt x="209" y="1141"/>
                    </a:lnTo>
                    <a:lnTo>
                      <a:pt x="209" y="1145"/>
                    </a:lnTo>
                    <a:lnTo>
                      <a:pt x="209" y="1149"/>
                    </a:lnTo>
                    <a:lnTo>
                      <a:pt x="210" y="1154"/>
                    </a:lnTo>
                    <a:lnTo>
                      <a:pt x="210" y="1158"/>
                    </a:lnTo>
                    <a:lnTo>
                      <a:pt x="210" y="1162"/>
                    </a:lnTo>
                    <a:lnTo>
                      <a:pt x="210" y="1165"/>
                    </a:lnTo>
                    <a:lnTo>
                      <a:pt x="210" y="1168"/>
                    </a:lnTo>
                    <a:lnTo>
                      <a:pt x="211" y="1171"/>
                    </a:lnTo>
                    <a:lnTo>
                      <a:pt x="211" y="1174"/>
                    </a:lnTo>
                    <a:lnTo>
                      <a:pt x="211" y="1177"/>
                    </a:lnTo>
                    <a:lnTo>
                      <a:pt x="211" y="1178"/>
                    </a:lnTo>
                    <a:lnTo>
                      <a:pt x="211" y="1180"/>
                    </a:lnTo>
                    <a:lnTo>
                      <a:pt x="211" y="1182"/>
                    </a:lnTo>
                    <a:lnTo>
                      <a:pt x="211" y="1184"/>
                    </a:lnTo>
                    <a:lnTo>
                      <a:pt x="202" y="1242"/>
                    </a:lnTo>
                    <a:lnTo>
                      <a:pt x="145" y="1247"/>
                    </a:lnTo>
                    <a:lnTo>
                      <a:pt x="129" y="1276"/>
                    </a:lnTo>
                    <a:lnTo>
                      <a:pt x="361" y="1390"/>
                    </a:lnTo>
                    <a:lnTo>
                      <a:pt x="361" y="1388"/>
                    </a:lnTo>
                    <a:lnTo>
                      <a:pt x="361" y="1385"/>
                    </a:lnTo>
                    <a:lnTo>
                      <a:pt x="363" y="1382"/>
                    </a:lnTo>
                    <a:lnTo>
                      <a:pt x="364" y="1380"/>
                    </a:lnTo>
                    <a:lnTo>
                      <a:pt x="364" y="1376"/>
                    </a:lnTo>
                    <a:lnTo>
                      <a:pt x="365" y="1373"/>
                    </a:lnTo>
                    <a:lnTo>
                      <a:pt x="366" y="1369"/>
                    </a:lnTo>
                    <a:lnTo>
                      <a:pt x="367" y="1365"/>
                    </a:lnTo>
                    <a:lnTo>
                      <a:pt x="368" y="1360"/>
                    </a:lnTo>
                    <a:lnTo>
                      <a:pt x="369" y="1355"/>
                    </a:lnTo>
                    <a:lnTo>
                      <a:pt x="369" y="1353"/>
                    </a:lnTo>
                    <a:lnTo>
                      <a:pt x="370" y="1350"/>
                    </a:lnTo>
                    <a:lnTo>
                      <a:pt x="370" y="1348"/>
                    </a:lnTo>
                    <a:lnTo>
                      <a:pt x="371" y="1346"/>
                    </a:lnTo>
                    <a:lnTo>
                      <a:pt x="371" y="1342"/>
                    </a:lnTo>
                    <a:lnTo>
                      <a:pt x="372" y="1340"/>
                    </a:lnTo>
                    <a:lnTo>
                      <a:pt x="374" y="1337"/>
                    </a:lnTo>
                    <a:lnTo>
                      <a:pt x="374" y="1335"/>
                    </a:lnTo>
                    <a:lnTo>
                      <a:pt x="374" y="1331"/>
                    </a:lnTo>
                    <a:lnTo>
                      <a:pt x="375" y="1328"/>
                    </a:lnTo>
                    <a:lnTo>
                      <a:pt x="375" y="1325"/>
                    </a:lnTo>
                    <a:lnTo>
                      <a:pt x="376" y="1321"/>
                    </a:lnTo>
                    <a:lnTo>
                      <a:pt x="376" y="1319"/>
                    </a:lnTo>
                    <a:lnTo>
                      <a:pt x="377" y="1316"/>
                    </a:lnTo>
                    <a:lnTo>
                      <a:pt x="377" y="1312"/>
                    </a:lnTo>
                    <a:lnTo>
                      <a:pt x="378" y="1309"/>
                    </a:lnTo>
                    <a:lnTo>
                      <a:pt x="378" y="1306"/>
                    </a:lnTo>
                    <a:lnTo>
                      <a:pt x="378" y="1303"/>
                    </a:lnTo>
                    <a:lnTo>
                      <a:pt x="379" y="1300"/>
                    </a:lnTo>
                    <a:lnTo>
                      <a:pt x="379" y="1297"/>
                    </a:lnTo>
                    <a:lnTo>
                      <a:pt x="380" y="1294"/>
                    </a:lnTo>
                    <a:lnTo>
                      <a:pt x="380" y="1290"/>
                    </a:lnTo>
                    <a:lnTo>
                      <a:pt x="380" y="1287"/>
                    </a:lnTo>
                    <a:lnTo>
                      <a:pt x="381" y="1285"/>
                    </a:lnTo>
                    <a:lnTo>
                      <a:pt x="381" y="1281"/>
                    </a:lnTo>
                    <a:lnTo>
                      <a:pt x="381" y="1277"/>
                    </a:lnTo>
                    <a:lnTo>
                      <a:pt x="381" y="1275"/>
                    </a:lnTo>
                    <a:lnTo>
                      <a:pt x="382" y="1272"/>
                    </a:lnTo>
                    <a:lnTo>
                      <a:pt x="382" y="1268"/>
                    </a:lnTo>
                    <a:lnTo>
                      <a:pt x="382" y="1265"/>
                    </a:lnTo>
                    <a:lnTo>
                      <a:pt x="382" y="1262"/>
                    </a:lnTo>
                    <a:lnTo>
                      <a:pt x="382" y="1260"/>
                    </a:lnTo>
                    <a:lnTo>
                      <a:pt x="382" y="1256"/>
                    </a:lnTo>
                    <a:lnTo>
                      <a:pt x="382" y="1253"/>
                    </a:lnTo>
                    <a:lnTo>
                      <a:pt x="382" y="1251"/>
                    </a:lnTo>
                    <a:lnTo>
                      <a:pt x="382" y="1247"/>
                    </a:lnTo>
                    <a:lnTo>
                      <a:pt x="381" y="1245"/>
                    </a:lnTo>
                    <a:lnTo>
                      <a:pt x="381" y="1242"/>
                    </a:lnTo>
                    <a:lnTo>
                      <a:pt x="381" y="1240"/>
                    </a:lnTo>
                    <a:lnTo>
                      <a:pt x="381" y="1238"/>
                    </a:lnTo>
                    <a:lnTo>
                      <a:pt x="380" y="1234"/>
                    </a:lnTo>
                    <a:lnTo>
                      <a:pt x="380" y="1232"/>
                    </a:lnTo>
                    <a:lnTo>
                      <a:pt x="380" y="1229"/>
                    </a:lnTo>
                    <a:lnTo>
                      <a:pt x="380" y="1228"/>
                    </a:lnTo>
                    <a:lnTo>
                      <a:pt x="379" y="1223"/>
                    </a:lnTo>
                    <a:lnTo>
                      <a:pt x="378" y="1219"/>
                    </a:lnTo>
                    <a:lnTo>
                      <a:pt x="378" y="1216"/>
                    </a:lnTo>
                    <a:lnTo>
                      <a:pt x="377" y="1211"/>
                    </a:lnTo>
                    <a:lnTo>
                      <a:pt x="377" y="1208"/>
                    </a:lnTo>
                    <a:lnTo>
                      <a:pt x="377" y="1206"/>
                    </a:lnTo>
                    <a:lnTo>
                      <a:pt x="377" y="1202"/>
                    </a:lnTo>
                    <a:lnTo>
                      <a:pt x="376" y="1199"/>
                    </a:lnTo>
                    <a:lnTo>
                      <a:pt x="376" y="1196"/>
                    </a:lnTo>
                    <a:lnTo>
                      <a:pt x="376" y="1194"/>
                    </a:lnTo>
                    <a:lnTo>
                      <a:pt x="376" y="1190"/>
                    </a:lnTo>
                    <a:lnTo>
                      <a:pt x="376" y="1188"/>
                    </a:lnTo>
                    <a:lnTo>
                      <a:pt x="376" y="1185"/>
                    </a:lnTo>
                    <a:lnTo>
                      <a:pt x="376" y="1181"/>
                    </a:lnTo>
                    <a:lnTo>
                      <a:pt x="375" y="1178"/>
                    </a:lnTo>
                    <a:lnTo>
                      <a:pt x="375" y="1175"/>
                    </a:lnTo>
                    <a:lnTo>
                      <a:pt x="374" y="1171"/>
                    </a:lnTo>
                    <a:lnTo>
                      <a:pt x="374" y="1167"/>
                    </a:lnTo>
                    <a:lnTo>
                      <a:pt x="374" y="1163"/>
                    </a:lnTo>
                    <a:lnTo>
                      <a:pt x="374" y="1158"/>
                    </a:lnTo>
                    <a:lnTo>
                      <a:pt x="372" y="1154"/>
                    </a:lnTo>
                    <a:lnTo>
                      <a:pt x="372" y="1149"/>
                    </a:lnTo>
                    <a:lnTo>
                      <a:pt x="372" y="1146"/>
                    </a:lnTo>
                    <a:lnTo>
                      <a:pt x="371" y="1144"/>
                    </a:lnTo>
                    <a:lnTo>
                      <a:pt x="371" y="1141"/>
                    </a:lnTo>
                    <a:lnTo>
                      <a:pt x="371" y="1137"/>
                    </a:lnTo>
                    <a:lnTo>
                      <a:pt x="371" y="1134"/>
                    </a:lnTo>
                    <a:lnTo>
                      <a:pt x="370" y="1131"/>
                    </a:lnTo>
                    <a:lnTo>
                      <a:pt x="370" y="1127"/>
                    </a:lnTo>
                    <a:lnTo>
                      <a:pt x="370" y="1124"/>
                    </a:lnTo>
                    <a:lnTo>
                      <a:pt x="370" y="1121"/>
                    </a:lnTo>
                    <a:lnTo>
                      <a:pt x="370" y="1117"/>
                    </a:lnTo>
                    <a:lnTo>
                      <a:pt x="369" y="1113"/>
                    </a:lnTo>
                    <a:lnTo>
                      <a:pt x="369" y="1109"/>
                    </a:lnTo>
                    <a:lnTo>
                      <a:pt x="369" y="1104"/>
                    </a:lnTo>
                    <a:lnTo>
                      <a:pt x="368" y="1101"/>
                    </a:lnTo>
                    <a:lnTo>
                      <a:pt x="368" y="1097"/>
                    </a:lnTo>
                    <a:lnTo>
                      <a:pt x="368" y="1092"/>
                    </a:lnTo>
                    <a:lnTo>
                      <a:pt x="367" y="1087"/>
                    </a:lnTo>
                    <a:lnTo>
                      <a:pt x="367" y="1081"/>
                    </a:lnTo>
                    <a:lnTo>
                      <a:pt x="366" y="1077"/>
                    </a:lnTo>
                    <a:lnTo>
                      <a:pt x="366" y="1071"/>
                    </a:lnTo>
                    <a:lnTo>
                      <a:pt x="365" y="1067"/>
                    </a:lnTo>
                    <a:lnTo>
                      <a:pt x="364" y="1061"/>
                    </a:lnTo>
                    <a:lnTo>
                      <a:pt x="363" y="1056"/>
                    </a:lnTo>
                    <a:lnTo>
                      <a:pt x="363" y="1051"/>
                    </a:lnTo>
                    <a:lnTo>
                      <a:pt x="361" y="1046"/>
                    </a:lnTo>
                    <a:lnTo>
                      <a:pt x="360" y="1040"/>
                    </a:lnTo>
                    <a:lnTo>
                      <a:pt x="359" y="1035"/>
                    </a:lnTo>
                    <a:lnTo>
                      <a:pt x="358" y="1029"/>
                    </a:lnTo>
                    <a:lnTo>
                      <a:pt x="357" y="1025"/>
                    </a:lnTo>
                    <a:lnTo>
                      <a:pt x="357" y="1019"/>
                    </a:lnTo>
                    <a:lnTo>
                      <a:pt x="356" y="1014"/>
                    </a:lnTo>
                    <a:lnTo>
                      <a:pt x="355" y="1008"/>
                    </a:lnTo>
                    <a:lnTo>
                      <a:pt x="354" y="1003"/>
                    </a:lnTo>
                    <a:lnTo>
                      <a:pt x="353" y="997"/>
                    </a:lnTo>
                    <a:lnTo>
                      <a:pt x="350" y="992"/>
                    </a:lnTo>
                    <a:lnTo>
                      <a:pt x="350" y="986"/>
                    </a:lnTo>
                    <a:lnTo>
                      <a:pt x="348" y="981"/>
                    </a:lnTo>
                    <a:lnTo>
                      <a:pt x="347" y="975"/>
                    </a:lnTo>
                    <a:lnTo>
                      <a:pt x="346" y="970"/>
                    </a:lnTo>
                    <a:lnTo>
                      <a:pt x="345" y="964"/>
                    </a:lnTo>
                    <a:lnTo>
                      <a:pt x="344" y="959"/>
                    </a:lnTo>
                    <a:lnTo>
                      <a:pt x="343" y="952"/>
                    </a:lnTo>
                    <a:lnTo>
                      <a:pt x="342" y="947"/>
                    </a:lnTo>
                    <a:lnTo>
                      <a:pt x="341" y="941"/>
                    </a:lnTo>
                    <a:lnTo>
                      <a:pt x="338" y="936"/>
                    </a:lnTo>
                    <a:lnTo>
                      <a:pt x="337" y="930"/>
                    </a:lnTo>
                    <a:lnTo>
                      <a:pt x="336" y="925"/>
                    </a:lnTo>
                    <a:lnTo>
                      <a:pt x="335" y="919"/>
                    </a:lnTo>
                    <a:lnTo>
                      <a:pt x="334" y="914"/>
                    </a:lnTo>
                    <a:lnTo>
                      <a:pt x="333" y="908"/>
                    </a:lnTo>
                    <a:lnTo>
                      <a:pt x="332" y="902"/>
                    </a:lnTo>
                    <a:lnTo>
                      <a:pt x="330" y="897"/>
                    </a:lnTo>
                    <a:lnTo>
                      <a:pt x="328" y="891"/>
                    </a:lnTo>
                    <a:lnTo>
                      <a:pt x="327" y="885"/>
                    </a:lnTo>
                    <a:lnTo>
                      <a:pt x="326" y="881"/>
                    </a:lnTo>
                    <a:lnTo>
                      <a:pt x="325" y="875"/>
                    </a:lnTo>
                    <a:lnTo>
                      <a:pt x="324" y="870"/>
                    </a:lnTo>
                    <a:lnTo>
                      <a:pt x="323" y="864"/>
                    </a:lnTo>
                    <a:lnTo>
                      <a:pt x="322" y="859"/>
                    </a:lnTo>
                    <a:lnTo>
                      <a:pt x="321" y="853"/>
                    </a:lnTo>
                    <a:lnTo>
                      <a:pt x="320" y="849"/>
                    </a:lnTo>
                    <a:lnTo>
                      <a:pt x="319" y="843"/>
                    </a:lnTo>
                    <a:lnTo>
                      <a:pt x="319" y="838"/>
                    </a:lnTo>
                    <a:lnTo>
                      <a:pt x="317" y="832"/>
                    </a:lnTo>
                    <a:lnTo>
                      <a:pt x="316" y="828"/>
                    </a:lnTo>
                    <a:lnTo>
                      <a:pt x="315" y="822"/>
                    </a:lnTo>
                    <a:lnTo>
                      <a:pt x="314" y="817"/>
                    </a:lnTo>
                    <a:lnTo>
                      <a:pt x="314" y="812"/>
                    </a:lnTo>
                    <a:lnTo>
                      <a:pt x="313" y="807"/>
                    </a:lnTo>
                    <a:lnTo>
                      <a:pt x="313" y="804"/>
                    </a:lnTo>
                    <a:lnTo>
                      <a:pt x="312" y="798"/>
                    </a:lnTo>
                    <a:lnTo>
                      <a:pt x="312" y="794"/>
                    </a:lnTo>
                    <a:lnTo>
                      <a:pt x="311" y="789"/>
                    </a:lnTo>
                    <a:lnTo>
                      <a:pt x="310" y="785"/>
                    </a:lnTo>
                    <a:lnTo>
                      <a:pt x="310" y="780"/>
                    </a:lnTo>
                    <a:lnTo>
                      <a:pt x="310" y="776"/>
                    </a:lnTo>
                    <a:lnTo>
                      <a:pt x="310" y="772"/>
                    </a:lnTo>
                    <a:lnTo>
                      <a:pt x="310" y="767"/>
                    </a:lnTo>
                    <a:lnTo>
                      <a:pt x="310" y="764"/>
                    </a:lnTo>
                    <a:lnTo>
                      <a:pt x="310" y="759"/>
                    </a:lnTo>
                    <a:lnTo>
                      <a:pt x="310" y="756"/>
                    </a:lnTo>
                    <a:lnTo>
                      <a:pt x="310" y="752"/>
                    </a:lnTo>
                    <a:lnTo>
                      <a:pt x="310" y="748"/>
                    </a:lnTo>
                    <a:lnTo>
                      <a:pt x="310" y="744"/>
                    </a:lnTo>
                    <a:lnTo>
                      <a:pt x="310" y="741"/>
                    </a:lnTo>
                    <a:lnTo>
                      <a:pt x="310" y="737"/>
                    </a:lnTo>
                    <a:lnTo>
                      <a:pt x="310" y="734"/>
                    </a:lnTo>
                    <a:lnTo>
                      <a:pt x="310" y="731"/>
                    </a:lnTo>
                    <a:lnTo>
                      <a:pt x="310" y="728"/>
                    </a:lnTo>
                    <a:lnTo>
                      <a:pt x="310" y="724"/>
                    </a:lnTo>
                    <a:lnTo>
                      <a:pt x="310" y="720"/>
                    </a:lnTo>
                    <a:lnTo>
                      <a:pt x="310" y="718"/>
                    </a:lnTo>
                    <a:lnTo>
                      <a:pt x="310" y="714"/>
                    </a:lnTo>
                    <a:lnTo>
                      <a:pt x="310" y="711"/>
                    </a:lnTo>
                    <a:lnTo>
                      <a:pt x="310" y="709"/>
                    </a:lnTo>
                    <a:lnTo>
                      <a:pt x="310" y="707"/>
                    </a:lnTo>
                    <a:lnTo>
                      <a:pt x="310" y="703"/>
                    </a:lnTo>
                    <a:lnTo>
                      <a:pt x="310" y="700"/>
                    </a:lnTo>
                    <a:lnTo>
                      <a:pt x="310" y="698"/>
                    </a:lnTo>
                    <a:lnTo>
                      <a:pt x="310" y="694"/>
                    </a:lnTo>
                    <a:lnTo>
                      <a:pt x="310" y="692"/>
                    </a:lnTo>
                    <a:lnTo>
                      <a:pt x="310" y="690"/>
                    </a:lnTo>
                    <a:lnTo>
                      <a:pt x="310" y="688"/>
                    </a:lnTo>
                    <a:lnTo>
                      <a:pt x="310" y="686"/>
                    </a:lnTo>
                    <a:lnTo>
                      <a:pt x="310" y="680"/>
                    </a:lnTo>
                    <a:lnTo>
                      <a:pt x="311" y="676"/>
                    </a:lnTo>
                    <a:lnTo>
                      <a:pt x="311" y="671"/>
                    </a:lnTo>
                    <a:lnTo>
                      <a:pt x="312" y="668"/>
                    </a:lnTo>
                    <a:lnTo>
                      <a:pt x="312" y="663"/>
                    </a:lnTo>
                    <a:lnTo>
                      <a:pt x="312" y="658"/>
                    </a:lnTo>
                    <a:lnTo>
                      <a:pt x="312" y="655"/>
                    </a:lnTo>
                    <a:lnTo>
                      <a:pt x="313" y="650"/>
                    </a:lnTo>
                    <a:lnTo>
                      <a:pt x="313" y="647"/>
                    </a:lnTo>
                    <a:lnTo>
                      <a:pt x="313" y="643"/>
                    </a:lnTo>
                    <a:lnTo>
                      <a:pt x="314" y="638"/>
                    </a:lnTo>
                    <a:lnTo>
                      <a:pt x="314" y="635"/>
                    </a:lnTo>
                    <a:lnTo>
                      <a:pt x="315" y="631"/>
                    </a:lnTo>
                    <a:lnTo>
                      <a:pt x="316" y="627"/>
                    </a:lnTo>
                    <a:lnTo>
                      <a:pt x="316" y="623"/>
                    </a:lnTo>
                    <a:lnTo>
                      <a:pt x="317" y="620"/>
                    </a:lnTo>
                    <a:lnTo>
                      <a:pt x="317" y="615"/>
                    </a:lnTo>
                    <a:lnTo>
                      <a:pt x="319" y="612"/>
                    </a:lnTo>
                    <a:lnTo>
                      <a:pt x="319" y="607"/>
                    </a:lnTo>
                    <a:lnTo>
                      <a:pt x="321" y="603"/>
                    </a:lnTo>
                    <a:lnTo>
                      <a:pt x="321" y="599"/>
                    </a:lnTo>
                    <a:lnTo>
                      <a:pt x="321" y="594"/>
                    </a:lnTo>
                    <a:lnTo>
                      <a:pt x="322" y="589"/>
                    </a:lnTo>
                    <a:lnTo>
                      <a:pt x="322" y="585"/>
                    </a:lnTo>
                    <a:lnTo>
                      <a:pt x="322" y="580"/>
                    </a:lnTo>
                    <a:lnTo>
                      <a:pt x="322" y="576"/>
                    </a:lnTo>
                    <a:lnTo>
                      <a:pt x="322" y="571"/>
                    </a:lnTo>
                    <a:lnTo>
                      <a:pt x="322" y="567"/>
                    </a:lnTo>
                    <a:lnTo>
                      <a:pt x="322" y="562"/>
                    </a:lnTo>
                    <a:lnTo>
                      <a:pt x="321" y="557"/>
                    </a:lnTo>
                    <a:lnTo>
                      <a:pt x="321" y="552"/>
                    </a:lnTo>
                    <a:lnTo>
                      <a:pt x="321" y="549"/>
                    </a:lnTo>
                    <a:lnTo>
                      <a:pt x="320" y="545"/>
                    </a:lnTo>
                    <a:lnTo>
                      <a:pt x="319" y="540"/>
                    </a:lnTo>
                    <a:lnTo>
                      <a:pt x="319" y="536"/>
                    </a:lnTo>
                    <a:lnTo>
                      <a:pt x="319" y="533"/>
                    </a:lnTo>
                    <a:lnTo>
                      <a:pt x="317" y="528"/>
                    </a:lnTo>
                    <a:lnTo>
                      <a:pt x="316" y="525"/>
                    </a:lnTo>
                    <a:lnTo>
                      <a:pt x="315" y="520"/>
                    </a:lnTo>
                    <a:lnTo>
                      <a:pt x="315" y="518"/>
                    </a:lnTo>
                    <a:lnTo>
                      <a:pt x="314" y="515"/>
                    </a:lnTo>
                    <a:lnTo>
                      <a:pt x="314" y="512"/>
                    </a:lnTo>
                    <a:lnTo>
                      <a:pt x="313" y="509"/>
                    </a:lnTo>
                    <a:lnTo>
                      <a:pt x="312" y="507"/>
                    </a:lnTo>
                    <a:lnTo>
                      <a:pt x="311" y="503"/>
                    </a:lnTo>
                    <a:lnTo>
                      <a:pt x="310" y="499"/>
                    </a:lnTo>
                    <a:lnTo>
                      <a:pt x="310" y="498"/>
                    </a:lnTo>
                    <a:lnTo>
                      <a:pt x="310" y="497"/>
                    </a:lnTo>
                    <a:lnTo>
                      <a:pt x="408" y="495"/>
                    </a:lnTo>
                    <a:lnTo>
                      <a:pt x="456" y="471"/>
                    </a:lnTo>
                    <a:lnTo>
                      <a:pt x="456" y="470"/>
                    </a:lnTo>
                    <a:lnTo>
                      <a:pt x="456" y="469"/>
                    </a:lnTo>
                    <a:lnTo>
                      <a:pt x="455" y="468"/>
                    </a:lnTo>
                    <a:lnTo>
                      <a:pt x="455" y="465"/>
                    </a:lnTo>
                    <a:lnTo>
                      <a:pt x="454" y="462"/>
                    </a:lnTo>
                    <a:lnTo>
                      <a:pt x="454" y="459"/>
                    </a:lnTo>
                    <a:lnTo>
                      <a:pt x="453" y="454"/>
                    </a:lnTo>
                    <a:lnTo>
                      <a:pt x="453" y="450"/>
                    </a:lnTo>
                    <a:lnTo>
                      <a:pt x="452" y="448"/>
                    </a:lnTo>
                    <a:lnTo>
                      <a:pt x="452" y="446"/>
                    </a:lnTo>
                    <a:lnTo>
                      <a:pt x="450" y="442"/>
                    </a:lnTo>
                    <a:lnTo>
                      <a:pt x="450" y="440"/>
                    </a:lnTo>
                    <a:lnTo>
                      <a:pt x="450" y="437"/>
                    </a:lnTo>
                    <a:lnTo>
                      <a:pt x="449" y="433"/>
                    </a:lnTo>
                    <a:lnTo>
                      <a:pt x="449" y="430"/>
                    </a:lnTo>
                    <a:lnTo>
                      <a:pt x="448" y="428"/>
                    </a:lnTo>
                    <a:lnTo>
                      <a:pt x="448" y="425"/>
                    </a:lnTo>
                    <a:lnTo>
                      <a:pt x="447" y="420"/>
                    </a:lnTo>
                    <a:lnTo>
                      <a:pt x="446" y="417"/>
                    </a:lnTo>
                    <a:lnTo>
                      <a:pt x="446" y="414"/>
                    </a:lnTo>
                    <a:lnTo>
                      <a:pt x="445" y="409"/>
                    </a:lnTo>
                    <a:lnTo>
                      <a:pt x="445" y="406"/>
                    </a:lnTo>
                    <a:lnTo>
                      <a:pt x="444" y="403"/>
                    </a:lnTo>
                    <a:lnTo>
                      <a:pt x="444" y="399"/>
                    </a:lnTo>
                    <a:lnTo>
                      <a:pt x="443" y="395"/>
                    </a:lnTo>
                    <a:lnTo>
                      <a:pt x="442" y="390"/>
                    </a:lnTo>
                    <a:lnTo>
                      <a:pt x="441" y="386"/>
                    </a:lnTo>
                    <a:lnTo>
                      <a:pt x="441" y="383"/>
                    </a:lnTo>
                    <a:lnTo>
                      <a:pt x="439" y="378"/>
                    </a:lnTo>
                    <a:lnTo>
                      <a:pt x="438" y="374"/>
                    </a:lnTo>
                    <a:lnTo>
                      <a:pt x="437" y="370"/>
                    </a:lnTo>
                    <a:lnTo>
                      <a:pt x="437" y="365"/>
                    </a:lnTo>
                    <a:lnTo>
                      <a:pt x="436" y="360"/>
                    </a:lnTo>
                    <a:lnTo>
                      <a:pt x="435" y="356"/>
                    </a:lnTo>
                    <a:lnTo>
                      <a:pt x="434" y="351"/>
                    </a:lnTo>
                    <a:lnTo>
                      <a:pt x="433" y="347"/>
                    </a:lnTo>
                    <a:lnTo>
                      <a:pt x="432" y="342"/>
                    </a:lnTo>
                    <a:lnTo>
                      <a:pt x="431" y="338"/>
                    </a:lnTo>
                    <a:lnTo>
                      <a:pt x="430" y="333"/>
                    </a:lnTo>
                    <a:lnTo>
                      <a:pt x="430" y="329"/>
                    </a:lnTo>
                    <a:lnTo>
                      <a:pt x="427" y="324"/>
                    </a:lnTo>
                    <a:lnTo>
                      <a:pt x="426" y="319"/>
                    </a:lnTo>
                    <a:lnTo>
                      <a:pt x="425" y="314"/>
                    </a:lnTo>
                    <a:lnTo>
                      <a:pt x="424" y="310"/>
                    </a:lnTo>
                    <a:lnTo>
                      <a:pt x="423" y="306"/>
                    </a:lnTo>
                    <a:lnTo>
                      <a:pt x="422" y="301"/>
                    </a:lnTo>
                    <a:lnTo>
                      <a:pt x="421" y="296"/>
                    </a:lnTo>
                    <a:lnTo>
                      <a:pt x="420" y="291"/>
                    </a:lnTo>
                    <a:lnTo>
                      <a:pt x="419" y="286"/>
                    </a:lnTo>
                    <a:lnTo>
                      <a:pt x="417" y="281"/>
                    </a:lnTo>
                    <a:lnTo>
                      <a:pt x="416" y="277"/>
                    </a:lnTo>
                    <a:lnTo>
                      <a:pt x="415" y="273"/>
                    </a:lnTo>
                    <a:lnTo>
                      <a:pt x="414" y="267"/>
                    </a:lnTo>
                    <a:lnTo>
                      <a:pt x="412" y="263"/>
                    </a:lnTo>
                    <a:lnTo>
                      <a:pt x="411" y="258"/>
                    </a:lnTo>
                    <a:lnTo>
                      <a:pt x="410" y="254"/>
                    </a:lnTo>
                    <a:lnTo>
                      <a:pt x="409" y="249"/>
                    </a:lnTo>
                    <a:lnTo>
                      <a:pt x="408" y="245"/>
                    </a:lnTo>
                    <a:lnTo>
                      <a:pt x="405" y="240"/>
                    </a:lnTo>
                    <a:lnTo>
                      <a:pt x="404" y="235"/>
                    </a:lnTo>
                    <a:lnTo>
                      <a:pt x="402" y="231"/>
                    </a:lnTo>
                    <a:lnTo>
                      <a:pt x="401" y="226"/>
                    </a:lnTo>
                    <a:lnTo>
                      <a:pt x="400" y="222"/>
                    </a:lnTo>
                    <a:lnTo>
                      <a:pt x="399" y="217"/>
                    </a:lnTo>
                    <a:lnTo>
                      <a:pt x="397" y="213"/>
                    </a:lnTo>
                    <a:lnTo>
                      <a:pt x="396" y="209"/>
                    </a:lnTo>
                    <a:lnTo>
                      <a:pt x="394" y="204"/>
                    </a:lnTo>
                    <a:lnTo>
                      <a:pt x="393" y="200"/>
                    </a:lnTo>
                    <a:lnTo>
                      <a:pt x="391" y="197"/>
                    </a:lnTo>
                    <a:lnTo>
                      <a:pt x="390" y="192"/>
                    </a:lnTo>
                    <a:lnTo>
                      <a:pt x="389" y="189"/>
                    </a:lnTo>
                    <a:lnTo>
                      <a:pt x="388" y="184"/>
                    </a:lnTo>
                    <a:lnTo>
                      <a:pt x="386" y="180"/>
                    </a:lnTo>
                    <a:lnTo>
                      <a:pt x="385" y="177"/>
                    </a:lnTo>
                    <a:lnTo>
                      <a:pt x="382" y="172"/>
                    </a:lnTo>
                    <a:lnTo>
                      <a:pt x="381" y="168"/>
                    </a:lnTo>
                    <a:lnTo>
                      <a:pt x="380" y="165"/>
                    </a:lnTo>
                    <a:lnTo>
                      <a:pt x="378" y="160"/>
                    </a:lnTo>
                    <a:lnTo>
                      <a:pt x="377" y="157"/>
                    </a:lnTo>
                    <a:lnTo>
                      <a:pt x="376" y="154"/>
                    </a:lnTo>
                    <a:lnTo>
                      <a:pt x="375" y="150"/>
                    </a:lnTo>
                    <a:lnTo>
                      <a:pt x="374" y="147"/>
                    </a:lnTo>
                    <a:lnTo>
                      <a:pt x="371" y="143"/>
                    </a:lnTo>
                    <a:lnTo>
                      <a:pt x="370" y="140"/>
                    </a:lnTo>
                    <a:lnTo>
                      <a:pt x="369" y="137"/>
                    </a:lnTo>
                    <a:lnTo>
                      <a:pt x="368" y="134"/>
                    </a:lnTo>
                    <a:lnTo>
                      <a:pt x="366" y="130"/>
                    </a:lnTo>
                    <a:lnTo>
                      <a:pt x="366" y="128"/>
                    </a:lnTo>
                    <a:lnTo>
                      <a:pt x="364" y="125"/>
                    </a:lnTo>
                    <a:lnTo>
                      <a:pt x="363" y="122"/>
                    </a:lnTo>
                    <a:lnTo>
                      <a:pt x="361" y="119"/>
                    </a:lnTo>
                    <a:lnTo>
                      <a:pt x="360" y="116"/>
                    </a:lnTo>
                    <a:lnTo>
                      <a:pt x="359" y="113"/>
                    </a:lnTo>
                    <a:lnTo>
                      <a:pt x="358" y="111"/>
                    </a:lnTo>
                    <a:lnTo>
                      <a:pt x="357" y="108"/>
                    </a:lnTo>
                    <a:lnTo>
                      <a:pt x="356" y="106"/>
                    </a:lnTo>
                    <a:lnTo>
                      <a:pt x="354" y="101"/>
                    </a:lnTo>
                    <a:lnTo>
                      <a:pt x="352" y="97"/>
                    </a:lnTo>
                    <a:lnTo>
                      <a:pt x="350" y="93"/>
                    </a:lnTo>
                    <a:lnTo>
                      <a:pt x="348" y="90"/>
                    </a:lnTo>
                    <a:lnTo>
                      <a:pt x="347" y="86"/>
                    </a:lnTo>
                    <a:lnTo>
                      <a:pt x="346" y="84"/>
                    </a:lnTo>
                    <a:lnTo>
                      <a:pt x="345" y="81"/>
                    </a:lnTo>
                    <a:lnTo>
                      <a:pt x="344" y="80"/>
                    </a:lnTo>
                    <a:lnTo>
                      <a:pt x="343" y="76"/>
                    </a:lnTo>
                    <a:lnTo>
                      <a:pt x="343" y="76"/>
                    </a:lnTo>
                    <a:lnTo>
                      <a:pt x="342" y="75"/>
                    </a:lnTo>
                    <a:lnTo>
                      <a:pt x="339" y="75"/>
                    </a:lnTo>
                    <a:lnTo>
                      <a:pt x="336" y="73"/>
                    </a:lnTo>
                    <a:lnTo>
                      <a:pt x="332" y="73"/>
                    </a:lnTo>
                    <a:lnTo>
                      <a:pt x="328" y="71"/>
                    </a:lnTo>
                    <a:lnTo>
                      <a:pt x="326" y="71"/>
                    </a:lnTo>
                    <a:lnTo>
                      <a:pt x="323" y="70"/>
                    </a:lnTo>
                    <a:lnTo>
                      <a:pt x="320" y="69"/>
                    </a:lnTo>
                    <a:lnTo>
                      <a:pt x="316" y="68"/>
                    </a:lnTo>
                    <a:lnTo>
                      <a:pt x="313" y="67"/>
                    </a:lnTo>
                    <a:lnTo>
                      <a:pt x="310" y="65"/>
                    </a:lnTo>
                    <a:lnTo>
                      <a:pt x="305" y="64"/>
                    </a:lnTo>
                    <a:lnTo>
                      <a:pt x="301" y="62"/>
                    </a:lnTo>
                    <a:lnTo>
                      <a:pt x="298" y="61"/>
                    </a:lnTo>
                    <a:lnTo>
                      <a:pt x="293" y="60"/>
                    </a:lnTo>
                    <a:lnTo>
                      <a:pt x="289" y="59"/>
                    </a:lnTo>
                    <a:lnTo>
                      <a:pt x="284" y="58"/>
                    </a:lnTo>
                    <a:lnTo>
                      <a:pt x="279" y="56"/>
                    </a:lnTo>
                    <a:lnTo>
                      <a:pt x="275" y="54"/>
                    </a:lnTo>
                    <a:lnTo>
                      <a:pt x="271" y="53"/>
                    </a:lnTo>
                    <a:lnTo>
                      <a:pt x="266" y="51"/>
                    </a:lnTo>
                    <a:lnTo>
                      <a:pt x="261" y="50"/>
                    </a:lnTo>
                    <a:lnTo>
                      <a:pt x="257" y="49"/>
                    </a:lnTo>
                    <a:lnTo>
                      <a:pt x="253" y="48"/>
                    </a:lnTo>
                    <a:lnTo>
                      <a:pt x="247" y="46"/>
                    </a:lnTo>
                    <a:lnTo>
                      <a:pt x="243" y="45"/>
                    </a:lnTo>
                    <a:lnTo>
                      <a:pt x="238" y="43"/>
                    </a:lnTo>
                    <a:lnTo>
                      <a:pt x="234" y="42"/>
                    </a:lnTo>
                    <a:lnTo>
                      <a:pt x="230" y="41"/>
                    </a:lnTo>
                    <a:lnTo>
                      <a:pt x="225" y="39"/>
                    </a:lnTo>
                    <a:lnTo>
                      <a:pt x="222" y="38"/>
                    </a:lnTo>
                    <a:lnTo>
                      <a:pt x="219" y="37"/>
                    </a:lnTo>
                    <a:lnTo>
                      <a:pt x="214" y="35"/>
                    </a:lnTo>
                    <a:lnTo>
                      <a:pt x="211" y="32"/>
                    </a:lnTo>
                    <a:lnTo>
                      <a:pt x="208" y="31"/>
                    </a:lnTo>
                    <a:lnTo>
                      <a:pt x="205" y="29"/>
                    </a:lnTo>
                    <a:lnTo>
                      <a:pt x="202" y="28"/>
                    </a:lnTo>
                    <a:lnTo>
                      <a:pt x="200" y="26"/>
                    </a:lnTo>
                    <a:lnTo>
                      <a:pt x="197" y="24"/>
                    </a:lnTo>
                    <a:lnTo>
                      <a:pt x="194" y="23"/>
                    </a:lnTo>
                    <a:lnTo>
                      <a:pt x="190" y="19"/>
                    </a:lnTo>
                    <a:lnTo>
                      <a:pt x="187" y="16"/>
                    </a:lnTo>
                    <a:lnTo>
                      <a:pt x="183" y="13"/>
                    </a:lnTo>
                    <a:lnTo>
                      <a:pt x="181" y="9"/>
                    </a:lnTo>
                    <a:lnTo>
                      <a:pt x="179" y="7"/>
                    </a:lnTo>
                    <a:lnTo>
                      <a:pt x="177" y="5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2E3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4300538" y="931863"/>
                <a:ext cx="103188" cy="142875"/>
              </a:xfrm>
              <a:custGeom>
                <a:avLst/>
                <a:gdLst>
                  <a:gd name="T0" fmla="*/ 60 w 259"/>
                  <a:gd name="T1" fmla="*/ 149 h 364"/>
                  <a:gd name="T2" fmla="*/ 58 w 259"/>
                  <a:gd name="T3" fmla="*/ 162 h 364"/>
                  <a:gd name="T4" fmla="*/ 55 w 259"/>
                  <a:gd name="T5" fmla="*/ 175 h 364"/>
                  <a:gd name="T6" fmla="*/ 53 w 259"/>
                  <a:gd name="T7" fmla="*/ 188 h 364"/>
                  <a:gd name="T8" fmla="*/ 52 w 259"/>
                  <a:gd name="T9" fmla="*/ 201 h 364"/>
                  <a:gd name="T10" fmla="*/ 52 w 259"/>
                  <a:gd name="T11" fmla="*/ 213 h 364"/>
                  <a:gd name="T12" fmla="*/ 52 w 259"/>
                  <a:gd name="T13" fmla="*/ 227 h 364"/>
                  <a:gd name="T14" fmla="*/ 53 w 259"/>
                  <a:gd name="T15" fmla="*/ 241 h 364"/>
                  <a:gd name="T16" fmla="*/ 53 w 259"/>
                  <a:gd name="T17" fmla="*/ 258 h 364"/>
                  <a:gd name="T18" fmla="*/ 55 w 259"/>
                  <a:gd name="T19" fmla="*/ 275 h 364"/>
                  <a:gd name="T20" fmla="*/ 55 w 259"/>
                  <a:gd name="T21" fmla="*/ 288 h 364"/>
                  <a:gd name="T22" fmla="*/ 55 w 259"/>
                  <a:gd name="T23" fmla="*/ 300 h 364"/>
                  <a:gd name="T24" fmla="*/ 197 w 259"/>
                  <a:gd name="T25" fmla="*/ 343 h 364"/>
                  <a:gd name="T26" fmla="*/ 191 w 259"/>
                  <a:gd name="T27" fmla="*/ 328 h 364"/>
                  <a:gd name="T28" fmla="*/ 184 w 259"/>
                  <a:gd name="T29" fmla="*/ 308 h 364"/>
                  <a:gd name="T30" fmla="*/ 180 w 259"/>
                  <a:gd name="T31" fmla="*/ 288 h 364"/>
                  <a:gd name="T32" fmla="*/ 181 w 259"/>
                  <a:gd name="T33" fmla="*/ 274 h 364"/>
                  <a:gd name="T34" fmla="*/ 184 w 259"/>
                  <a:gd name="T35" fmla="*/ 266 h 364"/>
                  <a:gd name="T36" fmla="*/ 197 w 259"/>
                  <a:gd name="T37" fmla="*/ 260 h 364"/>
                  <a:gd name="T38" fmla="*/ 221 w 259"/>
                  <a:gd name="T39" fmla="*/ 246 h 364"/>
                  <a:gd name="T40" fmla="*/ 237 w 259"/>
                  <a:gd name="T41" fmla="*/ 228 h 364"/>
                  <a:gd name="T42" fmla="*/ 245 w 259"/>
                  <a:gd name="T43" fmla="*/ 214 h 364"/>
                  <a:gd name="T44" fmla="*/ 250 w 259"/>
                  <a:gd name="T45" fmla="*/ 197 h 364"/>
                  <a:gd name="T46" fmla="*/ 252 w 259"/>
                  <a:gd name="T47" fmla="*/ 180 h 364"/>
                  <a:gd name="T48" fmla="*/ 253 w 259"/>
                  <a:gd name="T49" fmla="*/ 163 h 364"/>
                  <a:gd name="T50" fmla="*/ 253 w 259"/>
                  <a:gd name="T51" fmla="*/ 150 h 364"/>
                  <a:gd name="T52" fmla="*/ 253 w 259"/>
                  <a:gd name="T53" fmla="*/ 139 h 364"/>
                  <a:gd name="T54" fmla="*/ 256 w 259"/>
                  <a:gd name="T55" fmla="*/ 126 h 364"/>
                  <a:gd name="T56" fmla="*/ 258 w 259"/>
                  <a:gd name="T57" fmla="*/ 111 h 364"/>
                  <a:gd name="T58" fmla="*/ 259 w 259"/>
                  <a:gd name="T59" fmla="*/ 93 h 364"/>
                  <a:gd name="T60" fmla="*/ 258 w 259"/>
                  <a:gd name="T61" fmla="*/ 74 h 364"/>
                  <a:gd name="T62" fmla="*/ 252 w 259"/>
                  <a:gd name="T63" fmla="*/ 56 h 364"/>
                  <a:gd name="T64" fmla="*/ 241 w 259"/>
                  <a:gd name="T65" fmla="*/ 40 h 364"/>
                  <a:gd name="T66" fmla="*/ 227 w 259"/>
                  <a:gd name="T67" fmla="*/ 28 h 364"/>
                  <a:gd name="T68" fmla="*/ 212 w 259"/>
                  <a:gd name="T69" fmla="*/ 17 h 364"/>
                  <a:gd name="T70" fmla="*/ 195 w 259"/>
                  <a:gd name="T71" fmla="*/ 9 h 364"/>
                  <a:gd name="T72" fmla="*/ 181 w 259"/>
                  <a:gd name="T73" fmla="*/ 3 h 364"/>
                  <a:gd name="T74" fmla="*/ 169 w 259"/>
                  <a:gd name="T75" fmla="*/ 0 h 364"/>
                  <a:gd name="T76" fmla="*/ 160 w 259"/>
                  <a:gd name="T77" fmla="*/ 0 h 364"/>
                  <a:gd name="T78" fmla="*/ 140 w 259"/>
                  <a:gd name="T79" fmla="*/ 3 h 364"/>
                  <a:gd name="T80" fmla="*/ 126 w 259"/>
                  <a:gd name="T81" fmla="*/ 9 h 364"/>
                  <a:gd name="T82" fmla="*/ 105 w 259"/>
                  <a:gd name="T83" fmla="*/ 23 h 364"/>
                  <a:gd name="T84" fmla="*/ 86 w 259"/>
                  <a:gd name="T85" fmla="*/ 35 h 364"/>
                  <a:gd name="T86" fmla="*/ 75 w 259"/>
                  <a:gd name="T87" fmla="*/ 36 h 364"/>
                  <a:gd name="T88" fmla="*/ 60 w 259"/>
                  <a:gd name="T89" fmla="*/ 34 h 364"/>
                  <a:gd name="T90" fmla="*/ 40 w 259"/>
                  <a:gd name="T91" fmla="*/ 33 h 364"/>
                  <a:gd name="T92" fmla="*/ 20 w 259"/>
                  <a:gd name="T93" fmla="*/ 36 h 364"/>
                  <a:gd name="T94" fmla="*/ 5 w 259"/>
                  <a:gd name="T95" fmla="*/ 46 h 364"/>
                  <a:gd name="T96" fmla="*/ 1 w 259"/>
                  <a:gd name="T97" fmla="*/ 54 h 364"/>
                  <a:gd name="T98" fmla="*/ 4 w 259"/>
                  <a:gd name="T99" fmla="*/ 68 h 364"/>
                  <a:gd name="T100" fmla="*/ 16 w 259"/>
                  <a:gd name="T101" fmla="*/ 82 h 364"/>
                  <a:gd name="T102" fmla="*/ 36 w 259"/>
                  <a:gd name="T103" fmla="*/ 96 h 364"/>
                  <a:gd name="T104" fmla="*/ 58 w 259"/>
                  <a:gd name="T105" fmla="*/ 113 h 364"/>
                  <a:gd name="T106" fmla="*/ 69 w 259"/>
                  <a:gd name="T107" fmla="*/ 122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9" h="364">
                    <a:moveTo>
                      <a:pt x="70" y="123"/>
                    </a:moveTo>
                    <a:lnTo>
                      <a:pt x="63" y="141"/>
                    </a:lnTo>
                    <a:lnTo>
                      <a:pt x="62" y="143"/>
                    </a:lnTo>
                    <a:lnTo>
                      <a:pt x="61" y="147"/>
                    </a:lnTo>
                    <a:lnTo>
                      <a:pt x="60" y="149"/>
                    </a:lnTo>
                    <a:lnTo>
                      <a:pt x="60" y="152"/>
                    </a:lnTo>
                    <a:lnTo>
                      <a:pt x="59" y="154"/>
                    </a:lnTo>
                    <a:lnTo>
                      <a:pt x="59" y="156"/>
                    </a:lnTo>
                    <a:lnTo>
                      <a:pt x="58" y="160"/>
                    </a:lnTo>
                    <a:lnTo>
                      <a:pt x="58" y="162"/>
                    </a:lnTo>
                    <a:lnTo>
                      <a:pt x="57" y="164"/>
                    </a:lnTo>
                    <a:lnTo>
                      <a:pt x="56" y="167"/>
                    </a:lnTo>
                    <a:lnTo>
                      <a:pt x="56" y="170"/>
                    </a:lnTo>
                    <a:lnTo>
                      <a:pt x="55" y="173"/>
                    </a:lnTo>
                    <a:lnTo>
                      <a:pt x="55" y="175"/>
                    </a:lnTo>
                    <a:lnTo>
                      <a:pt x="55" y="177"/>
                    </a:lnTo>
                    <a:lnTo>
                      <a:pt x="55" y="181"/>
                    </a:lnTo>
                    <a:lnTo>
                      <a:pt x="55" y="183"/>
                    </a:lnTo>
                    <a:lnTo>
                      <a:pt x="53" y="185"/>
                    </a:lnTo>
                    <a:lnTo>
                      <a:pt x="53" y="188"/>
                    </a:lnTo>
                    <a:lnTo>
                      <a:pt x="52" y="191"/>
                    </a:lnTo>
                    <a:lnTo>
                      <a:pt x="52" y="193"/>
                    </a:lnTo>
                    <a:lnTo>
                      <a:pt x="52" y="195"/>
                    </a:lnTo>
                    <a:lnTo>
                      <a:pt x="52" y="198"/>
                    </a:lnTo>
                    <a:lnTo>
                      <a:pt x="52" y="201"/>
                    </a:lnTo>
                    <a:lnTo>
                      <a:pt x="52" y="203"/>
                    </a:lnTo>
                    <a:lnTo>
                      <a:pt x="52" y="205"/>
                    </a:lnTo>
                    <a:lnTo>
                      <a:pt x="52" y="207"/>
                    </a:lnTo>
                    <a:lnTo>
                      <a:pt x="52" y="210"/>
                    </a:lnTo>
                    <a:lnTo>
                      <a:pt x="52" y="213"/>
                    </a:lnTo>
                    <a:lnTo>
                      <a:pt x="52" y="215"/>
                    </a:lnTo>
                    <a:lnTo>
                      <a:pt x="52" y="217"/>
                    </a:lnTo>
                    <a:lnTo>
                      <a:pt x="52" y="220"/>
                    </a:lnTo>
                    <a:lnTo>
                      <a:pt x="52" y="223"/>
                    </a:lnTo>
                    <a:lnTo>
                      <a:pt x="52" y="227"/>
                    </a:lnTo>
                    <a:lnTo>
                      <a:pt x="52" y="232"/>
                    </a:lnTo>
                    <a:lnTo>
                      <a:pt x="52" y="235"/>
                    </a:lnTo>
                    <a:lnTo>
                      <a:pt x="52" y="237"/>
                    </a:lnTo>
                    <a:lnTo>
                      <a:pt x="52" y="239"/>
                    </a:lnTo>
                    <a:lnTo>
                      <a:pt x="53" y="241"/>
                    </a:lnTo>
                    <a:lnTo>
                      <a:pt x="53" y="246"/>
                    </a:lnTo>
                    <a:lnTo>
                      <a:pt x="53" y="251"/>
                    </a:lnTo>
                    <a:lnTo>
                      <a:pt x="53" y="253"/>
                    </a:lnTo>
                    <a:lnTo>
                      <a:pt x="53" y="256"/>
                    </a:lnTo>
                    <a:lnTo>
                      <a:pt x="53" y="258"/>
                    </a:lnTo>
                    <a:lnTo>
                      <a:pt x="55" y="261"/>
                    </a:lnTo>
                    <a:lnTo>
                      <a:pt x="55" y="266"/>
                    </a:lnTo>
                    <a:lnTo>
                      <a:pt x="55" y="270"/>
                    </a:lnTo>
                    <a:lnTo>
                      <a:pt x="55" y="272"/>
                    </a:lnTo>
                    <a:lnTo>
                      <a:pt x="55" y="275"/>
                    </a:lnTo>
                    <a:lnTo>
                      <a:pt x="55" y="278"/>
                    </a:lnTo>
                    <a:lnTo>
                      <a:pt x="55" y="280"/>
                    </a:lnTo>
                    <a:lnTo>
                      <a:pt x="55" y="282"/>
                    </a:lnTo>
                    <a:lnTo>
                      <a:pt x="55" y="285"/>
                    </a:lnTo>
                    <a:lnTo>
                      <a:pt x="55" y="288"/>
                    </a:lnTo>
                    <a:lnTo>
                      <a:pt x="55" y="290"/>
                    </a:lnTo>
                    <a:lnTo>
                      <a:pt x="55" y="292"/>
                    </a:lnTo>
                    <a:lnTo>
                      <a:pt x="55" y="294"/>
                    </a:lnTo>
                    <a:lnTo>
                      <a:pt x="55" y="297"/>
                    </a:lnTo>
                    <a:lnTo>
                      <a:pt x="55" y="300"/>
                    </a:lnTo>
                    <a:lnTo>
                      <a:pt x="79" y="311"/>
                    </a:lnTo>
                    <a:lnTo>
                      <a:pt x="81" y="364"/>
                    </a:lnTo>
                    <a:lnTo>
                      <a:pt x="200" y="347"/>
                    </a:lnTo>
                    <a:lnTo>
                      <a:pt x="199" y="346"/>
                    </a:lnTo>
                    <a:lnTo>
                      <a:pt x="197" y="343"/>
                    </a:lnTo>
                    <a:lnTo>
                      <a:pt x="195" y="340"/>
                    </a:lnTo>
                    <a:lnTo>
                      <a:pt x="194" y="337"/>
                    </a:lnTo>
                    <a:lnTo>
                      <a:pt x="193" y="335"/>
                    </a:lnTo>
                    <a:lnTo>
                      <a:pt x="192" y="333"/>
                    </a:lnTo>
                    <a:lnTo>
                      <a:pt x="191" y="328"/>
                    </a:lnTo>
                    <a:lnTo>
                      <a:pt x="189" y="325"/>
                    </a:lnTo>
                    <a:lnTo>
                      <a:pt x="188" y="321"/>
                    </a:lnTo>
                    <a:lnTo>
                      <a:pt x="186" y="317"/>
                    </a:lnTo>
                    <a:lnTo>
                      <a:pt x="185" y="313"/>
                    </a:lnTo>
                    <a:lnTo>
                      <a:pt x="184" y="308"/>
                    </a:lnTo>
                    <a:lnTo>
                      <a:pt x="182" y="305"/>
                    </a:lnTo>
                    <a:lnTo>
                      <a:pt x="182" y="301"/>
                    </a:lnTo>
                    <a:lnTo>
                      <a:pt x="180" y="296"/>
                    </a:lnTo>
                    <a:lnTo>
                      <a:pt x="180" y="292"/>
                    </a:lnTo>
                    <a:lnTo>
                      <a:pt x="180" y="288"/>
                    </a:lnTo>
                    <a:lnTo>
                      <a:pt x="180" y="285"/>
                    </a:lnTo>
                    <a:lnTo>
                      <a:pt x="180" y="281"/>
                    </a:lnTo>
                    <a:lnTo>
                      <a:pt x="180" y="279"/>
                    </a:lnTo>
                    <a:lnTo>
                      <a:pt x="180" y="275"/>
                    </a:lnTo>
                    <a:lnTo>
                      <a:pt x="181" y="274"/>
                    </a:lnTo>
                    <a:lnTo>
                      <a:pt x="182" y="270"/>
                    </a:lnTo>
                    <a:lnTo>
                      <a:pt x="182" y="268"/>
                    </a:lnTo>
                    <a:lnTo>
                      <a:pt x="183" y="266"/>
                    </a:lnTo>
                    <a:lnTo>
                      <a:pt x="184" y="266"/>
                    </a:lnTo>
                    <a:lnTo>
                      <a:pt x="184" y="266"/>
                    </a:lnTo>
                    <a:lnTo>
                      <a:pt x="185" y="264"/>
                    </a:lnTo>
                    <a:lnTo>
                      <a:pt x="188" y="264"/>
                    </a:lnTo>
                    <a:lnTo>
                      <a:pt x="191" y="263"/>
                    </a:lnTo>
                    <a:lnTo>
                      <a:pt x="194" y="261"/>
                    </a:lnTo>
                    <a:lnTo>
                      <a:pt x="197" y="260"/>
                    </a:lnTo>
                    <a:lnTo>
                      <a:pt x="202" y="258"/>
                    </a:lnTo>
                    <a:lnTo>
                      <a:pt x="206" y="256"/>
                    </a:lnTo>
                    <a:lnTo>
                      <a:pt x="211" y="252"/>
                    </a:lnTo>
                    <a:lnTo>
                      <a:pt x="216" y="249"/>
                    </a:lnTo>
                    <a:lnTo>
                      <a:pt x="221" y="246"/>
                    </a:lnTo>
                    <a:lnTo>
                      <a:pt x="225" y="242"/>
                    </a:lnTo>
                    <a:lnTo>
                      <a:pt x="229" y="238"/>
                    </a:lnTo>
                    <a:lnTo>
                      <a:pt x="234" y="234"/>
                    </a:lnTo>
                    <a:lnTo>
                      <a:pt x="236" y="230"/>
                    </a:lnTo>
                    <a:lnTo>
                      <a:pt x="237" y="228"/>
                    </a:lnTo>
                    <a:lnTo>
                      <a:pt x="239" y="226"/>
                    </a:lnTo>
                    <a:lnTo>
                      <a:pt x="241" y="224"/>
                    </a:lnTo>
                    <a:lnTo>
                      <a:pt x="242" y="220"/>
                    </a:lnTo>
                    <a:lnTo>
                      <a:pt x="244" y="217"/>
                    </a:lnTo>
                    <a:lnTo>
                      <a:pt x="245" y="214"/>
                    </a:lnTo>
                    <a:lnTo>
                      <a:pt x="246" y="212"/>
                    </a:lnTo>
                    <a:lnTo>
                      <a:pt x="247" y="207"/>
                    </a:lnTo>
                    <a:lnTo>
                      <a:pt x="248" y="204"/>
                    </a:lnTo>
                    <a:lnTo>
                      <a:pt x="249" y="201"/>
                    </a:lnTo>
                    <a:lnTo>
                      <a:pt x="250" y="197"/>
                    </a:lnTo>
                    <a:lnTo>
                      <a:pt x="250" y="193"/>
                    </a:lnTo>
                    <a:lnTo>
                      <a:pt x="251" y="190"/>
                    </a:lnTo>
                    <a:lnTo>
                      <a:pt x="251" y="186"/>
                    </a:lnTo>
                    <a:lnTo>
                      <a:pt x="252" y="183"/>
                    </a:lnTo>
                    <a:lnTo>
                      <a:pt x="252" y="180"/>
                    </a:lnTo>
                    <a:lnTo>
                      <a:pt x="252" y="176"/>
                    </a:lnTo>
                    <a:lnTo>
                      <a:pt x="252" y="173"/>
                    </a:lnTo>
                    <a:lnTo>
                      <a:pt x="253" y="170"/>
                    </a:lnTo>
                    <a:lnTo>
                      <a:pt x="253" y="166"/>
                    </a:lnTo>
                    <a:lnTo>
                      <a:pt x="253" y="163"/>
                    </a:lnTo>
                    <a:lnTo>
                      <a:pt x="253" y="160"/>
                    </a:lnTo>
                    <a:lnTo>
                      <a:pt x="253" y="158"/>
                    </a:lnTo>
                    <a:lnTo>
                      <a:pt x="253" y="154"/>
                    </a:lnTo>
                    <a:lnTo>
                      <a:pt x="253" y="152"/>
                    </a:lnTo>
                    <a:lnTo>
                      <a:pt x="253" y="150"/>
                    </a:lnTo>
                    <a:lnTo>
                      <a:pt x="253" y="148"/>
                    </a:lnTo>
                    <a:lnTo>
                      <a:pt x="253" y="143"/>
                    </a:lnTo>
                    <a:lnTo>
                      <a:pt x="253" y="141"/>
                    </a:lnTo>
                    <a:lnTo>
                      <a:pt x="253" y="139"/>
                    </a:lnTo>
                    <a:lnTo>
                      <a:pt x="253" y="139"/>
                    </a:lnTo>
                    <a:lnTo>
                      <a:pt x="253" y="138"/>
                    </a:lnTo>
                    <a:lnTo>
                      <a:pt x="253" y="136"/>
                    </a:lnTo>
                    <a:lnTo>
                      <a:pt x="255" y="132"/>
                    </a:lnTo>
                    <a:lnTo>
                      <a:pt x="256" y="129"/>
                    </a:lnTo>
                    <a:lnTo>
                      <a:pt x="256" y="126"/>
                    </a:lnTo>
                    <a:lnTo>
                      <a:pt x="257" y="123"/>
                    </a:lnTo>
                    <a:lnTo>
                      <a:pt x="257" y="120"/>
                    </a:lnTo>
                    <a:lnTo>
                      <a:pt x="258" y="118"/>
                    </a:lnTo>
                    <a:lnTo>
                      <a:pt x="258" y="113"/>
                    </a:lnTo>
                    <a:lnTo>
                      <a:pt x="258" y="111"/>
                    </a:lnTo>
                    <a:lnTo>
                      <a:pt x="259" y="108"/>
                    </a:lnTo>
                    <a:lnTo>
                      <a:pt x="259" y="105"/>
                    </a:lnTo>
                    <a:lnTo>
                      <a:pt x="259" y="100"/>
                    </a:lnTo>
                    <a:lnTo>
                      <a:pt x="259" y="97"/>
                    </a:lnTo>
                    <a:lnTo>
                      <a:pt x="259" y="93"/>
                    </a:lnTo>
                    <a:lnTo>
                      <a:pt x="259" y="89"/>
                    </a:lnTo>
                    <a:lnTo>
                      <a:pt x="259" y="86"/>
                    </a:lnTo>
                    <a:lnTo>
                      <a:pt x="259" y="82"/>
                    </a:lnTo>
                    <a:lnTo>
                      <a:pt x="259" y="78"/>
                    </a:lnTo>
                    <a:lnTo>
                      <a:pt x="258" y="74"/>
                    </a:lnTo>
                    <a:lnTo>
                      <a:pt x="258" y="71"/>
                    </a:lnTo>
                    <a:lnTo>
                      <a:pt x="257" y="66"/>
                    </a:lnTo>
                    <a:lnTo>
                      <a:pt x="255" y="63"/>
                    </a:lnTo>
                    <a:lnTo>
                      <a:pt x="255" y="60"/>
                    </a:lnTo>
                    <a:lnTo>
                      <a:pt x="252" y="56"/>
                    </a:lnTo>
                    <a:lnTo>
                      <a:pt x="251" y="53"/>
                    </a:lnTo>
                    <a:lnTo>
                      <a:pt x="249" y="50"/>
                    </a:lnTo>
                    <a:lnTo>
                      <a:pt x="247" y="46"/>
                    </a:lnTo>
                    <a:lnTo>
                      <a:pt x="245" y="43"/>
                    </a:lnTo>
                    <a:lnTo>
                      <a:pt x="241" y="40"/>
                    </a:lnTo>
                    <a:lnTo>
                      <a:pt x="239" y="37"/>
                    </a:lnTo>
                    <a:lnTo>
                      <a:pt x="237" y="35"/>
                    </a:lnTo>
                    <a:lnTo>
                      <a:pt x="234" y="32"/>
                    </a:lnTo>
                    <a:lnTo>
                      <a:pt x="230" y="30"/>
                    </a:lnTo>
                    <a:lnTo>
                      <a:pt x="227" y="28"/>
                    </a:lnTo>
                    <a:lnTo>
                      <a:pt x="224" y="25"/>
                    </a:lnTo>
                    <a:lnTo>
                      <a:pt x="221" y="23"/>
                    </a:lnTo>
                    <a:lnTo>
                      <a:pt x="217" y="21"/>
                    </a:lnTo>
                    <a:lnTo>
                      <a:pt x="214" y="19"/>
                    </a:lnTo>
                    <a:lnTo>
                      <a:pt x="212" y="17"/>
                    </a:lnTo>
                    <a:lnTo>
                      <a:pt x="207" y="14"/>
                    </a:lnTo>
                    <a:lnTo>
                      <a:pt x="205" y="13"/>
                    </a:lnTo>
                    <a:lnTo>
                      <a:pt x="201" y="12"/>
                    </a:lnTo>
                    <a:lnTo>
                      <a:pt x="199" y="11"/>
                    </a:lnTo>
                    <a:lnTo>
                      <a:pt x="195" y="9"/>
                    </a:lnTo>
                    <a:lnTo>
                      <a:pt x="192" y="8"/>
                    </a:lnTo>
                    <a:lnTo>
                      <a:pt x="189" y="7"/>
                    </a:lnTo>
                    <a:lnTo>
                      <a:pt x="186" y="6"/>
                    </a:lnTo>
                    <a:lnTo>
                      <a:pt x="184" y="4"/>
                    </a:lnTo>
                    <a:lnTo>
                      <a:pt x="181" y="3"/>
                    </a:lnTo>
                    <a:lnTo>
                      <a:pt x="179" y="2"/>
                    </a:lnTo>
                    <a:lnTo>
                      <a:pt x="178" y="2"/>
                    </a:lnTo>
                    <a:lnTo>
                      <a:pt x="173" y="1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5" y="1"/>
                    </a:lnTo>
                    <a:lnTo>
                      <a:pt x="151" y="1"/>
                    </a:lnTo>
                    <a:lnTo>
                      <a:pt x="148" y="2"/>
                    </a:lnTo>
                    <a:lnTo>
                      <a:pt x="144" y="2"/>
                    </a:lnTo>
                    <a:lnTo>
                      <a:pt x="140" y="3"/>
                    </a:lnTo>
                    <a:lnTo>
                      <a:pt x="138" y="6"/>
                    </a:lnTo>
                    <a:lnTo>
                      <a:pt x="135" y="6"/>
                    </a:lnTo>
                    <a:lnTo>
                      <a:pt x="131" y="7"/>
                    </a:lnTo>
                    <a:lnTo>
                      <a:pt x="129" y="8"/>
                    </a:lnTo>
                    <a:lnTo>
                      <a:pt x="126" y="9"/>
                    </a:lnTo>
                    <a:lnTo>
                      <a:pt x="122" y="12"/>
                    </a:lnTo>
                    <a:lnTo>
                      <a:pt x="117" y="14"/>
                    </a:lnTo>
                    <a:lnTo>
                      <a:pt x="113" y="17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101" y="26"/>
                    </a:lnTo>
                    <a:lnTo>
                      <a:pt x="96" y="29"/>
                    </a:lnTo>
                    <a:lnTo>
                      <a:pt x="92" y="33"/>
                    </a:lnTo>
                    <a:lnTo>
                      <a:pt x="90" y="34"/>
                    </a:lnTo>
                    <a:lnTo>
                      <a:pt x="86" y="35"/>
                    </a:lnTo>
                    <a:lnTo>
                      <a:pt x="84" y="37"/>
                    </a:lnTo>
                    <a:lnTo>
                      <a:pt x="82" y="39"/>
                    </a:lnTo>
                    <a:lnTo>
                      <a:pt x="81" y="39"/>
                    </a:lnTo>
                    <a:lnTo>
                      <a:pt x="78" y="37"/>
                    </a:lnTo>
                    <a:lnTo>
                      <a:pt x="75" y="36"/>
                    </a:lnTo>
                    <a:lnTo>
                      <a:pt x="73" y="36"/>
                    </a:lnTo>
                    <a:lnTo>
                      <a:pt x="70" y="35"/>
                    </a:lnTo>
                    <a:lnTo>
                      <a:pt x="68" y="35"/>
                    </a:lnTo>
                    <a:lnTo>
                      <a:pt x="63" y="35"/>
                    </a:lnTo>
                    <a:lnTo>
                      <a:pt x="60" y="34"/>
                    </a:lnTo>
                    <a:lnTo>
                      <a:pt x="56" y="34"/>
                    </a:lnTo>
                    <a:lnTo>
                      <a:pt x="52" y="34"/>
                    </a:lnTo>
                    <a:lnTo>
                      <a:pt x="48" y="33"/>
                    </a:lnTo>
                    <a:lnTo>
                      <a:pt x="45" y="33"/>
                    </a:lnTo>
                    <a:lnTo>
                      <a:pt x="40" y="33"/>
                    </a:lnTo>
                    <a:lnTo>
                      <a:pt x="37" y="34"/>
                    </a:lnTo>
                    <a:lnTo>
                      <a:pt x="33" y="34"/>
                    </a:lnTo>
                    <a:lnTo>
                      <a:pt x="28" y="34"/>
                    </a:lnTo>
                    <a:lnTo>
                      <a:pt x="24" y="35"/>
                    </a:lnTo>
                    <a:lnTo>
                      <a:pt x="20" y="36"/>
                    </a:lnTo>
                    <a:lnTo>
                      <a:pt x="17" y="37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9" y="43"/>
                    </a:lnTo>
                    <a:lnTo>
                      <a:pt x="5" y="46"/>
                    </a:lnTo>
                    <a:lnTo>
                      <a:pt x="3" y="49"/>
                    </a:lnTo>
                    <a:lnTo>
                      <a:pt x="1" y="51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1" y="54"/>
                    </a:lnTo>
                    <a:lnTo>
                      <a:pt x="1" y="57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3" y="66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7" y="74"/>
                    </a:lnTo>
                    <a:lnTo>
                      <a:pt x="11" y="76"/>
                    </a:lnTo>
                    <a:lnTo>
                      <a:pt x="13" y="78"/>
                    </a:lnTo>
                    <a:lnTo>
                      <a:pt x="16" y="82"/>
                    </a:lnTo>
                    <a:lnTo>
                      <a:pt x="19" y="83"/>
                    </a:lnTo>
                    <a:lnTo>
                      <a:pt x="24" y="86"/>
                    </a:lnTo>
                    <a:lnTo>
                      <a:pt x="27" y="89"/>
                    </a:lnTo>
                    <a:lnTo>
                      <a:pt x="31" y="93"/>
                    </a:lnTo>
                    <a:lnTo>
                      <a:pt x="36" y="96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50" y="107"/>
                    </a:lnTo>
                    <a:lnTo>
                      <a:pt x="53" y="110"/>
                    </a:lnTo>
                    <a:lnTo>
                      <a:pt x="58" y="113"/>
                    </a:lnTo>
                    <a:lnTo>
                      <a:pt x="61" y="116"/>
                    </a:lnTo>
                    <a:lnTo>
                      <a:pt x="64" y="118"/>
                    </a:lnTo>
                    <a:lnTo>
                      <a:pt x="67" y="120"/>
                    </a:lnTo>
                    <a:lnTo>
                      <a:pt x="69" y="121"/>
                    </a:lnTo>
                    <a:lnTo>
                      <a:pt x="69" y="122"/>
                    </a:lnTo>
                    <a:lnTo>
                      <a:pt x="70" y="123"/>
                    </a:lnTo>
                    <a:lnTo>
                      <a:pt x="70" y="123"/>
                    </a:lnTo>
                    <a:close/>
                  </a:path>
                </a:pathLst>
              </a:custGeom>
              <a:solidFill>
                <a:srgbClr val="2E3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4340226" y="935038"/>
                <a:ext cx="41275" cy="31750"/>
              </a:xfrm>
              <a:custGeom>
                <a:avLst/>
                <a:gdLst>
                  <a:gd name="T0" fmla="*/ 37 w 104"/>
                  <a:gd name="T1" fmla="*/ 48 h 78"/>
                  <a:gd name="T2" fmla="*/ 86 w 104"/>
                  <a:gd name="T3" fmla="*/ 78 h 78"/>
                  <a:gd name="T4" fmla="*/ 86 w 104"/>
                  <a:gd name="T5" fmla="*/ 77 h 78"/>
                  <a:gd name="T6" fmla="*/ 87 w 104"/>
                  <a:gd name="T7" fmla="*/ 75 h 78"/>
                  <a:gd name="T8" fmla="*/ 89 w 104"/>
                  <a:gd name="T9" fmla="*/ 70 h 78"/>
                  <a:gd name="T10" fmla="*/ 93 w 104"/>
                  <a:gd name="T11" fmla="*/ 66 h 78"/>
                  <a:gd name="T12" fmla="*/ 94 w 104"/>
                  <a:gd name="T13" fmla="*/ 63 h 78"/>
                  <a:gd name="T14" fmla="*/ 95 w 104"/>
                  <a:gd name="T15" fmla="*/ 61 h 78"/>
                  <a:gd name="T16" fmla="*/ 97 w 104"/>
                  <a:gd name="T17" fmla="*/ 57 h 78"/>
                  <a:gd name="T18" fmla="*/ 98 w 104"/>
                  <a:gd name="T19" fmla="*/ 55 h 78"/>
                  <a:gd name="T20" fmla="*/ 98 w 104"/>
                  <a:gd name="T21" fmla="*/ 52 h 78"/>
                  <a:gd name="T22" fmla="*/ 100 w 104"/>
                  <a:gd name="T23" fmla="*/ 50 h 78"/>
                  <a:gd name="T24" fmla="*/ 102 w 104"/>
                  <a:gd name="T25" fmla="*/ 46 h 78"/>
                  <a:gd name="T26" fmla="*/ 103 w 104"/>
                  <a:gd name="T27" fmla="*/ 44 h 78"/>
                  <a:gd name="T28" fmla="*/ 103 w 104"/>
                  <a:gd name="T29" fmla="*/ 41 h 78"/>
                  <a:gd name="T30" fmla="*/ 103 w 104"/>
                  <a:gd name="T31" fmla="*/ 39 h 78"/>
                  <a:gd name="T32" fmla="*/ 103 w 104"/>
                  <a:gd name="T33" fmla="*/ 35 h 78"/>
                  <a:gd name="T34" fmla="*/ 104 w 104"/>
                  <a:gd name="T35" fmla="*/ 33 h 78"/>
                  <a:gd name="T36" fmla="*/ 103 w 104"/>
                  <a:gd name="T37" fmla="*/ 30 h 78"/>
                  <a:gd name="T38" fmla="*/ 103 w 104"/>
                  <a:gd name="T39" fmla="*/ 27 h 78"/>
                  <a:gd name="T40" fmla="*/ 103 w 104"/>
                  <a:gd name="T41" fmla="*/ 25 h 78"/>
                  <a:gd name="T42" fmla="*/ 103 w 104"/>
                  <a:gd name="T43" fmla="*/ 23 h 78"/>
                  <a:gd name="T44" fmla="*/ 102 w 104"/>
                  <a:gd name="T45" fmla="*/ 20 h 78"/>
                  <a:gd name="T46" fmla="*/ 100 w 104"/>
                  <a:gd name="T47" fmla="*/ 16 h 78"/>
                  <a:gd name="T48" fmla="*/ 99 w 104"/>
                  <a:gd name="T49" fmla="*/ 15 h 78"/>
                  <a:gd name="T50" fmla="*/ 99 w 104"/>
                  <a:gd name="T51" fmla="*/ 14 h 78"/>
                  <a:gd name="T52" fmla="*/ 98 w 104"/>
                  <a:gd name="T53" fmla="*/ 13 h 78"/>
                  <a:gd name="T54" fmla="*/ 97 w 104"/>
                  <a:gd name="T55" fmla="*/ 11 h 78"/>
                  <a:gd name="T56" fmla="*/ 95 w 104"/>
                  <a:gd name="T57" fmla="*/ 9 h 78"/>
                  <a:gd name="T58" fmla="*/ 93 w 104"/>
                  <a:gd name="T59" fmla="*/ 8 h 78"/>
                  <a:gd name="T60" fmla="*/ 91 w 104"/>
                  <a:gd name="T61" fmla="*/ 7 h 78"/>
                  <a:gd name="T62" fmla="*/ 88 w 104"/>
                  <a:gd name="T63" fmla="*/ 5 h 78"/>
                  <a:gd name="T64" fmla="*/ 85 w 104"/>
                  <a:gd name="T65" fmla="*/ 3 h 78"/>
                  <a:gd name="T66" fmla="*/ 83 w 104"/>
                  <a:gd name="T67" fmla="*/ 2 h 78"/>
                  <a:gd name="T68" fmla="*/ 78 w 104"/>
                  <a:gd name="T69" fmla="*/ 1 h 78"/>
                  <a:gd name="T70" fmla="*/ 75 w 104"/>
                  <a:gd name="T71" fmla="*/ 1 h 78"/>
                  <a:gd name="T72" fmla="*/ 71 w 104"/>
                  <a:gd name="T73" fmla="*/ 0 h 78"/>
                  <a:gd name="T74" fmla="*/ 67 w 104"/>
                  <a:gd name="T75" fmla="*/ 0 h 78"/>
                  <a:gd name="T76" fmla="*/ 62 w 104"/>
                  <a:gd name="T77" fmla="*/ 1 h 78"/>
                  <a:gd name="T78" fmla="*/ 58 w 104"/>
                  <a:gd name="T79" fmla="*/ 2 h 78"/>
                  <a:gd name="T80" fmla="*/ 55 w 104"/>
                  <a:gd name="T81" fmla="*/ 3 h 78"/>
                  <a:gd name="T82" fmla="*/ 52 w 104"/>
                  <a:gd name="T83" fmla="*/ 4 h 78"/>
                  <a:gd name="T84" fmla="*/ 50 w 104"/>
                  <a:gd name="T85" fmla="*/ 4 h 78"/>
                  <a:gd name="T86" fmla="*/ 47 w 104"/>
                  <a:gd name="T87" fmla="*/ 7 h 78"/>
                  <a:gd name="T88" fmla="*/ 44 w 104"/>
                  <a:gd name="T89" fmla="*/ 7 h 78"/>
                  <a:gd name="T90" fmla="*/ 42 w 104"/>
                  <a:gd name="T91" fmla="*/ 9 h 78"/>
                  <a:gd name="T92" fmla="*/ 39 w 104"/>
                  <a:gd name="T93" fmla="*/ 10 h 78"/>
                  <a:gd name="T94" fmla="*/ 37 w 104"/>
                  <a:gd name="T95" fmla="*/ 11 h 78"/>
                  <a:gd name="T96" fmla="*/ 34 w 104"/>
                  <a:gd name="T97" fmla="*/ 12 h 78"/>
                  <a:gd name="T98" fmla="*/ 31 w 104"/>
                  <a:gd name="T99" fmla="*/ 13 h 78"/>
                  <a:gd name="T100" fmla="*/ 29 w 104"/>
                  <a:gd name="T101" fmla="*/ 14 h 78"/>
                  <a:gd name="T102" fmla="*/ 27 w 104"/>
                  <a:gd name="T103" fmla="*/ 15 h 78"/>
                  <a:gd name="T104" fmla="*/ 22 w 104"/>
                  <a:gd name="T105" fmla="*/ 18 h 78"/>
                  <a:gd name="T106" fmla="*/ 19 w 104"/>
                  <a:gd name="T107" fmla="*/ 21 h 78"/>
                  <a:gd name="T108" fmla="*/ 15 w 104"/>
                  <a:gd name="T109" fmla="*/ 23 h 78"/>
                  <a:gd name="T110" fmla="*/ 10 w 104"/>
                  <a:gd name="T111" fmla="*/ 25 h 78"/>
                  <a:gd name="T112" fmla="*/ 8 w 104"/>
                  <a:gd name="T113" fmla="*/ 26 h 78"/>
                  <a:gd name="T114" fmla="*/ 5 w 104"/>
                  <a:gd name="T115" fmla="*/ 29 h 78"/>
                  <a:gd name="T116" fmla="*/ 1 w 104"/>
                  <a:gd name="T117" fmla="*/ 31 h 78"/>
                  <a:gd name="T118" fmla="*/ 0 w 104"/>
                  <a:gd name="T119" fmla="*/ 32 h 78"/>
                  <a:gd name="T120" fmla="*/ 37 w 104"/>
                  <a:gd name="T121" fmla="*/ 48 h 78"/>
                  <a:gd name="T122" fmla="*/ 37 w 104"/>
                  <a:gd name="T123" fmla="*/ 4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78">
                    <a:moveTo>
                      <a:pt x="37" y="48"/>
                    </a:moveTo>
                    <a:lnTo>
                      <a:pt x="86" y="78"/>
                    </a:lnTo>
                    <a:lnTo>
                      <a:pt x="86" y="77"/>
                    </a:lnTo>
                    <a:lnTo>
                      <a:pt x="87" y="75"/>
                    </a:lnTo>
                    <a:lnTo>
                      <a:pt x="89" y="70"/>
                    </a:lnTo>
                    <a:lnTo>
                      <a:pt x="93" y="66"/>
                    </a:lnTo>
                    <a:lnTo>
                      <a:pt x="94" y="63"/>
                    </a:lnTo>
                    <a:lnTo>
                      <a:pt x="95" y="61"/>
                    </a:lnTo>
                    <a:lnTo>
                      <a:pt x="97" y="57"/>
                    </a:lnTo>
                    <a:lnTo>
                      <a:pt x="98" y="55"/>
                    </a:lnTo>
                    <a:lnTo>
                      <a:pt x="98" y="52"/>
                    </a:lnTo>
                    <a:lnTo>
                      <a:pt x="100" y="50"/>
                    </a:lnTo>
                    <a:lnTo>
                      <a:pt x="102" y="46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39"/>
                    </a:lnTo>
                    <a:lnTo>
                      <a:pt x="103" y="35"/>
                    </a:lnTo>
                    <a:lnTo>
                      <a:pt x="104" y="33"/>
                    </a:lnTo>
                    <a:lnTo>
                      <a:pt x="103" y="30"/>
                    </a:lnTo>
                    <a:lnTo>
                      <a:pt x="103" y="27"/>
                    </a:lnTo>
                    <a:lnTo>
                      <a:pt x="103" y="25"/>
                    </a:lnTo>
                    <a:lnTo>
                      <a:pt x="103" y="23"/>
                    </a:lnTo>
                    <a:lnTo>
                      <a:pt x="102" y="20"/>
                    </a:lnTo>
                    <a:lnTo>
                      <a:pt x="100" y="16"/>
                    </a:lnTo>
                    <a:lnTo>
                      <a:pt x="99" y="15"/>
                    </a:lnTo>
                    <a:lnTo>
                      <a:pt x="99" y="14"/>
                    </a:lnTo>
                    <a:lnTo>
                      <a:pt x="98" y="13"/>
                    </a:lnTo>
                    <a:lnTo>
                      <a:pt x="97" y="11"/>
                    </a:lnTo>
                    <a:lnTo>
                      <a:pt x="95" y="9"/>
                    </a:lnTo>
                    <a:lnTo>
                      <a:pt x="93" y="8"/>
                    </a:lnTo>
                    <a:lnTo>
                      <a:pt x="91" y="7"/>
                    </a:lnTo>
                    <a:lnTo>
                      <a:pt x="88" y="5"/>
                    </a:lnTo>
                    <a:lnTo>
                      <a:pt x="85" y="3"/>
                    </a:lnTo>
                    <a:lnTo>
                      <a:pt x="83" y="2"/>
                    </a:lnTo>
                    <a:lnTo>
                      <a:pt x="78" y="1"/>
                    </a:lnTo>
                    <a:lnTo>
                      <a:pt x="75" y="1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2" y="1"/>
                    </a:lnTo>
                    <a:lnTo>
                      <a:pt x="58" y="2"/>
                    </a:lnTo>
                    <a:lnTo>
                      <a:pt x="55" y="3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7" y="7"/>
                    </a:lnTo>
                    <a:lnTo>
                      <a:pt x="44" y="7"/>
                    </a:lnTo>
                    <a:lnTo>
                      <a:pt x="42" y="9"/>
                    </a:lnTo>
                    <a:lnTo>
                      <a:pt x="39" y="10"/>
                    </a:lnTo>
                    <a:lnTo>
                      <a:pt x="37" y="11"/>
                    </a:lnTo>
                    <a:lnTo>
                      <a:pt x="34" y="12"/>
                    </a:lnTo>
                    <a:lnTo>
                      <a:pt x="31" y="13"/>
                    </a:lnTo>
                    <a:lnTo>
                      <a:pt x="29" y="14"/>
                    </a:lnTo>
                    <a:lnTo>
                      <a:pt x="27" y="15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5" y="23"/>
                    </a:lnTo>
                    <a:lnTo>
                      <a:pt x="10" y="25"/>
                    </a:lnTo>
                    <a:lnTo>
                      <a:pt x="8" y="26"/>
                    </a:lnTo>
                    <a:lnTo>
                      <a:pt x="5" y="29"/>
                    </a:lnTo>
                    <a:lnTo>
                      <a:pt x="1" y="31"/>
                    </a:lnTo>
                    <a:lnTo>
                      <a:pt x="0" y="32"/>
                    </a:lnTo>
                    <a:lnTo>
                      <a:pt x="37" y="48"/>
                    </a:ln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4327526" y="982663"/>
                <a:ext cx="17463" cy="66675"/>
              </a:xfrm>
              <a:custGeom>
                <a:avLst/>
                <a:gdLst>
                  <a:gd name="T0" fmla="*/ 41 w 45"/>
                  <a:gd name="T1" fmla="*/ 15 h 166"/>
                  <a:gd name="T2" fmla="*/ 45 w 45"/>
                  <a:gd name="T3" fmla="*/ 77 h 166"/>
                  <a:gd name="T4" fmla="*/ 43 w 45"/>
                  <a:gd name="T5" fmla="*/ 80 h 166"/>
                  <a:gd name="T6" fmla="*/ 41 w 45"/>
                  <a:gd name="T7" fmla="*/ 84 h 166"/>
                  <a:gd name="T8" fmla="*/ 39 w 45"/>
                  <a:gd name="T9" fmla="*/ 90 h 166"/>
                  <a:gd name="T10" fmla="*/ 34 w 45"/>
                  <a:gd name="T11" fmla="*/ 97 h 166"/>
                  <a:gd name="T12" fmla="*/ 32 w 45"/>
                  <a:gd name="T13" fmla="*/ 105 h 166"/>
                  <a:gd name="T14" fmla="*/ 28 w 45"/>
                  <a:gd name="T15" fmla="*/ 112 h 166"/>
                  <a:gd name="T16" fmla="*/ 26 w 45"/>
                  <a:gd name="T17" fmla="*/ 121 h 166"/>
                  <a:gd name="T18" fmla="*/ 21 w 45"/>
                  <a:gd name="T19" fmla="*/ 130 h 166"/>
                  <a:gd name="T20" fmla="*/ 18 w 45"/>
                  <a:gd name="T21" fmla="*/ 138 h 166"/>
                  <a:gd name="T22" fmla="*/ 14 w 45"/>
                  <a:gd name="T23" fmla="*/ 145 h 166"/>
                  <a:gd name="T24" fmla="*/ 11 w 45"/>
                  <a:gd name="T25" fmla="*/ 152 h 166"/>
                  <a:gd name="T26" fmla="*/ 9 w 45"/>
                  <a:gd name="T27" fmla="*/ 158 h 166"/>
                  <a:gd name="T28" fmla="*/ 7 w 45"/>
                  <a:gd name="T29" fmla="*/ 162 h 166"/>
                  <a:gd name="T30" fmla="*/ 5 w 45"/>
                  <a:gd name="T31" fmla="*/ 166 h 166"/>
                  <a:gd name="T32" fmla="*/ 5 w 45"/>
                  <a:gd name="T33" fmla="*/ 163 h 166"/>
                  <a:gd name="T34" fmla="*/ 4 w 45"/>
                  <a:gd name="T35" fmla="*/ 155 h 166"/>
                  <a:gd name="T36" fmla="*/ 4 w 45"/>
                  <a:gd name="T37" fmla="*/ 150 h 166"/>
                  <a:gd name="T38" fmla="*/ 3 w 45"/>
                  <a:gd name="T39" fmla="*/ 143 h 166"/>
                  <a:gd name="T40" fmla="*/ 3 w 45"/>
                  <a:gd name="T41" fmla="*/ 137 h 166"/>
                  <a:gd name="T42" fmla="*/ 3 w 45"/>
                  <a:gd name="T43" fmla="*/ 129 h 166"/>
                  <a:gd name="T44" fmla="*/ 1 w 45"/>
                  <a:gd name="T45" fmla="*/ 120 h 166"/>
                  <a:gd name="T46" fmla="*/ 1 w 45"/>
                  <a:gd name="T47" fmla="*/ 112 h 166"/>
                  <a:gd name="T48" fmla="*/ 0 w 45"/>
                  <a:gd name="T49" fmla="*/ 102 h 166"/>
                  <a:gd name="T50" fmla="*/ 0 w 45"/>
                  <a:gd name="T51" fmla="*/ 94 h 166"/>
                  <a:gd name="T52" fmla="*/ 0 w 45"/>
                  <a:gd name="T53" fmla="*/ 85 h 166"/>
                  <a:gd name="T54" fmla="*/ 0 w 45"/>
                  <a:gd name="T55" fmla="*/ 76 h 166"/>
                  <a:gd name="T56" fmla="*/ 0 w 45"/>
                  <a:gd name="T57" fmla="*/ 67 h 166"/>
                  <a:gd name="T58" fmla="*/ 1 w 45"/>
                  <a:gd name="T59" fmla="*/ 60 h 166"/>
                  <a:gd name="T60" fmla="*/ 3 w 45"/>
                  <a:gd name="T61" fmla="*/ 51 h 166"/>
                  <a:gd name="T62" fmla="*/ 3 w 45"/>
                  <a:gd name="T63" fmla="*/ 44 h 166"/>
                  <a:gd name="T64" fmla="*/ 5 w 45"/>
                  <a:gd name="T65" fmla="*/ 37 h 166"/>
                  <a:gd name="T66" fmla="*/ 6 w 45"/>
                  <a:gd name="T67" fmla="*/ 31 h 166"/>
                  <a:gd name="T68" fmla="*/ 7 w 45"/>
                  <a:gd name="T69" fmla="*/ 25 h 166"/>
                  <a:gd name="T70" fmla="*/ 8 w 45"/>
                  <a:gd name="T71" fmla="*/ 21 h 166"/>
                  <a:gd name="T72" fmla="*/ 11 w 45"/>
                  <a:gd name="T73" fmla="*/ 13 h 166"/>
                  <a:gd name="T74" fmla="*/ 14 w 45"/>
                  <a:gd name="T75" fmla="*/ 7 h 166"/>
                  <a:gd name="T76" fmla="*/ 17 w 45"/>
                  <a:gd name="T77" fmla="*/ 3 h 166"/>
                  <a:gd name="T78" fmla="*/ 19 w 45"/>
                  <a:gd name="T7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" h="166">
                    <a:moveTo>
                      <a:pt x="19" y="0"/>
                    </a:moveTo>
                    <a:lnTo>
                      <a:pt x="41" y="15"/>
                    </a:lnTo>
                    <a:lnTo>
                      <a:pt x="19" y="58"/>
                    </a:lnTo>
                    <a:lnTo>
                      <a:pt x="45" y="77"/>
                    </a:lnTo>
                    <a:lnTo>
                      <a:pt x="44" y="77"/>
                    </a:lnTo>
                    <a:lnTo>
                      <a:pt x="43" y="80"/>
                    </a:lnTo>
                    <a:lnTo>
                      <a:pt x="41" y="82"/>
                    </a:lnTo>
                    <a:lnTo>
                      <a:pt x="41" y="84"/>
                    </a:lnTo>
                    <a:lnTo>
                      <a:pt x="39" y="87"/>
                    </a:lnTo>
                    <a:lnTo>
                      <a:pt x="39" y="90"/>
                    </a:lnTo>
                    <a:lnTo>
                      <a:pt x="37" y="94"/>
                    </a:lnTo>
                    <a:lnTo>
                      <a:pt x="34" y="97"/>
                    </a:lnTo>
                    <a:lnTo>
                      <a:pt x="33" y="100"/>
                    </a:lnTo>
                    <a:lnTo>
                      <a:pt x="32" y="105"/>
                    </a:lnTo>
                    <a:lnTo>
                      <a:pt x="30" y="109"/>
                    </a:lnTo>
                    <a:lnTo>
                      <a:pt x="28" y="112"/>
                    </a:lnTo>
                    <a:lnTo>
                      <a:pt x="27" y="117"/>
                    </a:lnTo>
                    <a:lnTo>
                      <a:pt x="26" y="121"/>
                    </a:lnTo>
                    <a:lnTo>
                      <a:pt x="22" y="126"/>
                    </a:lnTo>
                    <a:lnTo>
                      <a:pt x="21" y="130"/>
                    </a:lnTo>
                    <a:lnTo>
                      <a:pt x="19" y="133"/>
                    </a:lnTo>
                    <a:lnTo>
                      <a:pt x="18" y="138"/>
                    </a:lnTo>
                    <a:lnTo>
                      <a:pt x="16" y="141"/>
                    </a:lnTo>
                    <a:lnTo>
                      <a:pt x="14" y="145"/>
                    </a:lnTo>
                    <a:lnTo>
                      <a:pt x="12" y="149"/>
                    </a:lnTo>
                    <a:lnTo>
                      <a:pt x="11" y="152"/>
                    </a:lnTo>
                    <a:lnTo>
                      <a:pt x="10" y="155"/>
                    </a:lnTo>
                    <a:lnTo>
                      <a:pt x="9" y="158"/>
                    </a:lnTo>
                    <a:lnTo>
                      <a:pt x="7" y="160"/>
                    </a:lnTo>
                    <a:lnTo>
                      <a:pt x="7" y="162"/>
                    </a:lnTo>
                    <a:lnTo>
                      <a:pt x="5" y="165"/>
                    </a:lnTo>
                    <a:lnTo>
                      <a:pt x="5" y="166"/>
                    </a:lnTo>
                    <a:lnTo>
                      <a:pt x="5" y="165"/>
                    </a:lnTo>
                    <a:lnTo>
                      <a:pt x="5" y="163"/>
                    </a:lnTo>
                    <a:lnTo>
                      <a:pt x="5" y="160"/>
                    </a:lnTo>
                    <a:lnTo>
                      <a:pt x="4" y="155"/>
                    </a:lnTo>
                    <a:lnTo>
                      <a:pt x="4" y="153"/>
                    </a:lnTo>
                    <a:lnTo>
                      <a:pt x="4" y="150"/>
                    </a:lnTo>
                    <a:lnTo>
                      <a:pt x="3" y="147"/>
                    </a:lnTo>
                    <a:lnTo>
                      <a:pt x="3" y="143"/>
                    </a:lnTo>
                    <a:lnTo>
                      <a:pt x="3" y="140"/>
                    </a:lnTo>
                    <a:lnTo>
                      <a:pt x="3" y="137"/>
                    </a:lnTo>
                    <a:lnTo>
                      <a:pt x="3" y="132"/>
                    </a:lnTo>
                    <a:lnTo>
                      <a:pt x="3" y="129"/>
                    </a:lnTo>
                    <a:lnTo>
                      <a:pt x="3" y="124"/>
                    </a:lnTo>
                    <a:lnTo>
                      <a:pt x="1" y="120"/>
                    </a:lnTo>
                    <a:lnTo>
                      <a:pt x="1" y="116"/>
                    </a:lnTo>
                    <a:lnTo>
                      <a:pt x="1" y="112"/>
                    </a:lnTo>
                    <a:lnTo>
                      <a:pt x="0" y="107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0" y="94"/>
                    </a:lnTo>
                    <a:lnTo>
                      <a:pt x="0" y="89"/>
                    </a:lnTo>
                    <a:lnTo>
                      <a:pt x="0" y="85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3"/>
                    </a:lnTo>
                    <a:lnTo>
                      <a:pt x="1" y="60"/>
                    </a:lnTo>
                    <a:lnTo>
                      <a:pt x="1" y="55"/>
                    </a:lnTo>
                    <a:lnTo>
                      <a:pt x="3" y="51"/>
                    </a:lnTo>
                    <a:lnTo>
                      <a:pt x="3" y="47"/>
                    </a:lnTo>
                    <a:lnTo>
                      <a:pt x="3" y="44"/>
                    </a:lnTo>
                    <a:lnTo>
                      <a:pt x="4" y="40"/>
                    </a:lnTo>
                    <a:lnTo>
                      <a:pt x="5" y="37"/>
                    </a:lnTo>
                    <a:lnTo>
                      <a:pt x="5" y="34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2" y="10"/>
                    </a:lnTo>
                    <a:lnTo>
                      <a:pt x="14" y="7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4175126" y="1230313"/>
                <a:ext cx="177800" cy="280988"/>
              </a:xfrm>
              <a:custGeom>
                <a:avLst/>
                <a:gdLst>
                  <a:gd name="T0" fmla="*/ 336 w 448"/>
                  <a:gd name="T1" fmla="*/ 4 h 707"/>
                  <a:gd name="T2" fmla="*/ 315 w 448"/>
                  <a:gd name="T3" fmla="*/ 15 h 707"/>
                  <a:gd name="T4" fmla="*/ 301 w 448"/>
                  <a:gd name="T5" fmla="*/ 23 h 707"/>
                  <a:gd name="T6" fmla="*/ 283 w 448"/>
                  <a:gd name="T7" fmla="*/ 33 h 707"/>
                  <a:gd name="T8" fmla="*/ 266 w 448"/>
                  <a:gd name="T9" fmla="*/ 44 h 707"/>
                  <a:gd name="T10" fmla="*/ 247 w 448"/>
                  <a:gd name="T11" fmla="*/ 56 h 707"/>
                  <a:gd name="T12" fmla="*/ 228 w 448"/>
                  <a:gd name="T13" fmla="*/ 70 h 707"/>
                  <a:gd name="T14" fmla="*/ 210 w 448"/>
                  <a:gd name="T15" fmla="*/ 84 h 707"/>
                  <a:gd name="T16" fmla="*/ 191 w 448"/>
                  <a:gd name="T17" fmla="*/ 100 h 707"/>
                  <a:gd name="T18" fmla="*/ 172 w 448"/>
                  <a:gd name="T19" fmla="*/ 118 h 707"/>
                  <a:gd name="T20" fmla="*/ 156 w 448"/>
                  <a:gd name="T21" fmla="*/ 137 h 707"/>
                  <a:gd name="T22" fmla="*/ 138 w 448"/>
                  <a:gd name="T23" fmla="*/ 157 h 707"/>
                  <a:gd name="T24" fmla="*/ 123 w 448"/>
                  <a:gd name="T25" fmla="*/ 178 h 707"/>
                  <a:gd name="T26" fmla="*/ 109 w 448"/>
                  <a:gd name="T27" fmla="*/ 198 h 707"/>
                  <a:gd name="T28" fmla="*/ 96 w 448"/>
                  <a:gd name="T29" fmla="*/ 215 h 707"/>
                  <a:gd name="T30" fmla="*/ 87 w 448"/>
                  <a:gd name="T31" fmla="*/ 231 h 707"/>
                  <a:gd name="T32" fmla="*/ 76 w 448"/>
                  <a:gd name="T33" fmla="*/ 247 h 707"/>
                  <a:gd name="T34" fmla="*/ 71 w 448"/>
                  <a:gd name="T35" fmla="*/ 256 h 707"/>
                  <a:gd name="T36" fmla="*/ 67 w 448"/>
                  <a:gd name="T37" fmla="*/ 272 h 707"/>
                  <a:gd name="T38" fmla="*/ 62 w 448"/>
                  <a:gd name="T39" fmla="*/ 296 h 707"/>
                  <a:gd name="T40" fmla="*/ 60 w 448"/>
                  <a:gd name="T41" fmla="*/ 311 h 707"/>
                  <a:gd name="T42" fmla="*/ 58 w 448"/>
                  <a:gd name="T43" fmla="*/ 329 h 707"/>
                  <a:gd name="T44" fmla="*/ 57 w 448"/>
                  <a:gd name="T45" fmla="*/ 349 h 707"/>
                  <a:gd name="T46" fmla="*/ 56 w 448"/>
                  <a:gd name="T47" fmla="*/ 370 h 707"/>
                  <a:gd name="T48" fmla="*/ 56 w 448"/>
                  <a:gd name="T49" fmla="*/ 392 h 707"/>
                  <a:gd name="T50" fmla="*/ 58 w 448"/>
                  <a:gd name="T51" fmla="*/ 414 h 707"/>
                  <a:gd name="T52" fmla="*/ 60 w 448"/>
                  <a:gd name="T53" fmla="*/ 435 h 707"/>
                  <a:gd name="T54" fmla="*/ 62 w 448"/>
                  <a:gd name="T55" fmla="*/ 456 h 707"/>
                  <a:gd name="T56" fmla="*/ 65 w 448"/>
                  <a:gd name="T57" fmla="*/ 475 h 707"/>
                  <a:gd name="T58" fmla="*/ 67 w 448"/>
                  <a:gd name="T59" fmla="*/ 494 h 707"/>
                  <a:gd name="T60" fmla="*/ 70 w 448"/>
                  <a:gd name="T61" fmla="*/ 512 h 707"/>
                  <a:gd name="T62" fmla="*/ 73 w 448"/>
                  <a:gd name="T63" fmla="*/ 528 h 707"/>
                  <a:gd name="T64" fmla="*/ 77 w 448"/>
                  <a:gd name="T65" fmla="*/ 551 h 707"/>
                  <a:gd name="T66" fmla="*/ 13 w 448"/>
                  <a:gd name="T67" fmla="*/ 566 h 707"/>
                  <a:gd name="T68" fmla="*/ 228 w 448"/>
                  <a:gd name="T69" fmla="*/ 701 h 707"/>
                  <a:gd name="T70" fmla="*/ 231 w 448"/>
                  <a:gd name="T71" fmla="*/ 685 h 707"/>
                  <a:gd name="T72" fmla="*/ 233 w 448"/>
                  <a:gd name="T73" fmla="*/ 664 h 707"/>
                  <a:gd name="T74" fmla="*/ 233 w 448"/>
                  <a:gd name="T75" fmla="*/ 648 h 707"/>
                  <a:gd name="T76" fmla="*/ 234 w 448"/>
                  <a:gd name="T77" fmla="*/ 627 h 707"/>
                  <a:gd name="T78" fmla="*/ 234 w 448"/>
                  <a:gd name="T79" fmla="*/ 603 h 707"/>
                  <a:gd name="T80" fmla="*/ 234 w 448"/>
                  <a:gd name="T81" fmla="*/ 576 h 707"/>
                  <a:gd name="T82" fmla="*/ 234 w 448"/>
                  <a:gd name="T83" fmla="*/ 546 h 707"/>
                  <a:gd name="T84" fmla="*/ 234 w 448"/>
                  <a:gd name="T85" fmla="*/ 514 h 707"/>
                  <a:gd name="T86" fmla="*/ 234 w 448"/>
                  <a:gd name="T87" fmla="*/ 483 h 707"/>
                  <a:gd name="T88" fmla="*/ 233 w 448"/>
                  <a:gd name="T89" fmla="*/ 453 h 707"/>
                  <a:gd name="T90" fmla="*/ 233 w 448"/>
                  <a:gd name="T91" fmla="*/ 426 h 707"/>
                  <a:gd name="T92" fmla="*/ 233 w 448"/>
                  <a:gd name="T93" fmla="*/ 403 h 707"/>
                  <a:gd name="T94" fmla="*/ 233 w 448"/>
                  <a:gd name="T95" fmla="*/ 385 h 707"/>
                  <a:gd name="T96" fmla="*/ 233 w 448"/>
                  <a:gd name="T97" fmla="*/ 371 h 707"/>
                  <a:gd name="T98" fmla="*/ 235 w 448"/>
                  <a:gd name="T99" fmla="*/ 359 h 707"/>
                  <a:gd name="T100" fmla="*/ 248 w 448"/>
                  <a:gd name="T101" fmla="*/ 338 h 707"/>
                  <a:gd name="T102" fmla="*/ 265 w 448"/>
                  <a:gd name="T103" fmla="*/ 320 h 707"/>
                  <a:gd name="T104" fmla="*/ 287 w 448"/>
                  <a:gd name="T105" fmla="*/ 302 h 707"/>
                  <a:gd name="T106" fmla="*/ 302 w 448"/>
                  <a:gd name="T107" fmla="*/ 294 h 707"/>
                  <a:gd name="T108" fmla="*/ 319 w 448"/>
                  <a:gd name="T109" fmla="*/ 285 h 707"/>
                  <a:gd name="T110" fmla="*/ 337 w 448"/>
                  <a:gd name="T111" fmla="*/ 276 h 707"/>
                  <a:gd name="T112" fmla="*/ 356 w 448"/>
                  <a:gd name="T113" fmla="*/ 268 h 707"/>
                  <a:gd name="T114" fmla="*/ 376 w 448"/>
                  <a:gd name="T115" fmla="*/ 261 h 707"/>
                  <a:gd name="T116" fmla="*/ 394 w 448"/>
                  <a:gd name="T117" fmla="*/ 255 h 707"/>
                  <a:gd name="T118" fmla="*/ 410 w 448"/>
                  <a:gd name="T119" fmla="*/ 248 h 707"/>
                  <a:gd name="T120" fmla="*/ 434 w 448"/>
                  <a:gd name="T121" fmla="*/ 242 h 707"/>
                  <a:gd name="T122" fmla="*/ 347 w 448"/>
                  <a:gd name="T123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8" h="707">
                    <a:moveTo>
                      <a:pt x="347" y="0"/>
                    </a:moveTo>
                    <a:lnTo>
                      <a:pt x="346" y="0"/>
                    </a:lnTo>
                    <a:lnTo>
                      <a:pt x="343" y="2"/>
                    </a:lnTo>
                    <a:lnTo>
                      <a:pt x="341" y="2"/>
                    </a:lnTo>
                    <a:lnTo>
                      <a:pt x="338" y="3"/>
                    </a:lnTo>
                    <a:lnTo>
                      <a:pt x="336" y="4"/>
                    </a:lnTo>
                    <a:lnTo>
                      <a:pt x="333" y="6"/>
                    </a:lnTo>
                    <a:lnTo>
                      <a:pt x="330" y="7"/>
                    </a:lnTo>
                    <a:lnTo>
                      <a:pt x="326" y="9"/>
                    </a:lnTo>
                    <a:lnTo>
                      <a:pt x="322" y="12"/>
                    </a:lnTo>
                    <a:lnTo>
                      <a:pt x="317" y="14"/>
                    </a:lnTo>
                    <a:lnTo>
                      <a:pt x="315" y="15"/>
                    </a:lnTo>
                    <a:lnTo>
                      <a:pt x="313" y="16"/>
                    </a:lnTo>
                    <a:lnTo>
                      <a:pt x="311" y="17"/>
                    </a:lnTo>
                    <a:lnTo>
                      <a:pt x="308" y="19"/>
                    </a:lnTo>
                    <a:lnTo>
                      <a:pt x="305" y="20"/>
                    </a:lnTo>
                    <a:lnTo>
                      <a:pt x="303" y="22"/>
                    </a:lnTo>
                    <a:lnTo>
                      <a:pt x="301" y="23"/>
                    </a:lnTo>
                    <a:lnTo>
                      <a:pt x="299" y="25"/>
                    </a:lnTo>
                    <a:lnTo>
                      <a:pt x="295" y="26"/>
                    </a:lnTo>
                    <a:lnTo>
                      <a:pt x="292" y="27"/>
                    </a:lnTo>
                    <a:lnTo>
                      <a:pt x="290" y="29"/>
                    </a:lnTo>
                    <a:lnTo>
                      <a:pt x="287" y="31"/>
                    </a:lnTo>
                    <a:lnTo>
                      <a:pt x="283" y="33"/>
                    </a:lnTo>
                    <a:lnTo>
                      <a:pt x="281" y="34"/>
                    </a:lnTo>
                    <a:lnTo>
                      <a:pt x="278" y="36"/>
                    </a:lnTo>
                    <a:lnTo>
                      <a:pt x="275" y="38"/>
                    </a:lnTo>
                    <a:lnTo>
                      <a:pt x="271" y="39"/>
                    </a:lnTo>
                    <a:lnTo>
                      <a:pt x="269" y="41"/>
                    </a:lnTo>
                    <a:lnTo>
                      <a:pt x="266" y="44"/>
                    </a:lnTo>
                    <a:lnTo>
                      <a:pt x="262" y="46"/>
                    </a:lnTo>
                    <a:lnTo>
                      <a:pt x="259" y="47"/>
                    </a:lnTo>
                    <a:lnTo>
                      <a:pt x="256" y="49"/>
                    </a:lnTo>
                    <a:lnTo>
                      <a:pt x="254" y="51"/>
                    </a:lnTo>
                    <a:lnTo>
                      <a:pt x="250" y="55"/>
                    </a:lnTo>
                    <a:lnTo>
                      <a:pt x="247" y="56"/>
                    </a:lnTo>
                    <a:lnTo>
                      <a:pt x="244" y="58"/>
                    </a:lnTo>
                    <a:lnTo>
                      <a:pt x="240" y="60"/>
                    </a:lnTo>
                    <a:lnTo>
                      <a:pt x="237" y="62"/>
                    </a:lnTo>
                    <a:lnTo>
                      <a:pt x="234" y="65"/>
                    </a:lnTo>
                    <a:lnTo>
                      <a:pt x="232" y="67"/>
                    </a:lnTo>
                    <a:lnTo>
                      <a:pt x="228" y="70"/>
                    </a:lnTo>
                    <a:lnTo>
                      <a:pt x="225" y="72"/>
                    </a:lnTo>
                    <a:lnTo>
                      <a:pt x="222" y="74"/>
                    </a:lnTo>
                    <a:lnTo>
                      <a:pt x="218" y="77"/>
                    </a:lnTo>
                    <a:lnTo>
                      <a:pt x="215" y="79"/>
                    </a:lnTo>
                    <a:lnTo>
                      <a:pt x="212" y="82"/>
                    </a:lnTo>
                    <a:lnTo>
                      <a:pt x="210" y="84"/>
                    </a:lnTo>
                    <a:lnTo>
                      <a:pt x="206" y="88"/>
                    </a:lnTo>
                    <a:lnTo>
                      <a:pt x="203" y="90"/>
                    </a:lnTo>
                    <a:lnTo>
                      <a:pt x="201" y="93"/>
                    </a:lnTo>
                    <a:lnTo>
                      <a:pt x="197" y="95"/>
                    </a:lnTo>
                    <a:lnTo>
                      <a:pt x="194" y="98"/>
                    </a:lnTo>
                    <a:lnTo>
                      <a:pt x="191" y="100"/>
                    </a:lnTo>
                    <a:lnTo>
                      <a:pt x="188" y="103"/>
                    </a:lnTo>
                    <a:lnTo>
                      <a:pt x="184" y="106"/>
                    </a:lnTo>
                    <a:lnTo>
                      <a:pt x="181" y="109"/>
                    </a:lnTo>
                    <a:lnTo>
                      <a:pt x="178" y="112"/>
                    </a:lnTo>
                    <a:lnTo>
                      <a:pt x="176" y="115"/>
                    </a:lnTo>
                    <a:lnTo>
                      <a:pt x="172" y="118"/>
                    </a:lnTo>
                    <a:lnTo>
                      <a:pt x="169" y="121"/>
                    </a:lnTo>
                    <a:lnTo>
                      <a:pt x="167" y="124"/>
                    </a:lnTo>
                    <a:lnTo>
                      <a:pt x="164" y="127"/>
                    </a:lnTo>
                    <a:lnTo>
                      <a:pt x="160" y="131"/>
                    </a:lnTo>
                    <a:lnTo>
                      <a:pt x="158" y="135"/>
                    </a:lnTo>
                    <a:lnTo>
                      <a:pt x="156" y="137"/>
                    </a:lnTo>
                    <a:lnTo>
                      <a:pt x="153" y="142"/>
                    </a:lnTo>
                    <a:lnTo>
                      <a:pt x="149" y="144"/>
                    </a:lnTo>
                    <a:lnTo>
                      <a:pt x="146" y="148"/>
                    </a:lnTo>
                    <a:lnTo>
                      <a:pt x="144" y="150"/>
                    </a:lnTo>
                    <a:lnTo>
                      <a:pt x="142" y="155"/>
                    </a:lnTo>
                    <a:lnTo>
                      <a:pt x="138" y="157"/>
                    </a:lnTo>
                    <a:lnTo>
                      <a:pt x="136" y="161"/>
                    </a:lnTo>
                    <a:lnTo>
                      <a:pt x="133" y="165"/>
                    </a:lnTo>
                    <a:lnTo>
                      <a:pt x="131" y="168"/>
                    </a:lnTo>
                    <a:lnTo>
                      <a:pt x="128" y="171"/>
                    </a:lnTo>
                    <a:lnTo>
                      <a:pt x="125" y="175"/>
                    </a:lnTo>
                    <a:lnTo>
                      <a:pt x="123" y="178"/>
                    </a:lnTo>
                    <a:lnTo>
                      <a:pt x="121" y="181"/>
                    </a:lnTo>
                    <a:lnTo>
                      <a:pt x="117" y="185"/>
                    </a:lnTo>
                    <a:lnTo>
                      <a:pt x="115" y="188"/>
                    </a:lnTo>
                    <a:lnTo>
                      <a:pt x="113" y="191"/>
                    </a:lnTo>
                    <a:lnTo>
                      <a:pt x="112" y="195"/>
                    </a:lnTo>
                    <a:lnTo>
                      <a:pt x="109" y="198"/>
                    </a:lnTo>
                    <a:lnTo>
                      <a:pt x="106" y="201"/>
                    </a:lnTo>
                    <a:lnTo>
                      <a:pt x="104" y="203"/>
                    </a:lnTo>
                    <a:lnTo>
                      <a:pt x="102" y="207"/>
                    </a:lnTo>
                    <a:lnTo>
                      <a:pt x="100" y="210"/>
                    </a:lnTo>
                    <a:lnTo>
                      <a:pt x="99" y="212"/>
                    </a:lnTo>
                    <a:lnTo>
                      <a:pt x="96" y="215"/>
                    </a:lnTo>
                    <a:lnTo>
                      <a:pt x="94" y="219"/>
                    </a:lnTo>
                    <a:lnTo>
                      <a:pt x="92" y="221"/>
                    </a:lnTo>
                    <a:lnTo>
                      <a:pt x="91" y="223"/>
                    </a:lnTo>
                    <a:lnTo>
                      <a:pt x="89" y="226"/>
                    </a:lnTo>
                    <a:lnTo>
                      <a:pt x="88" y="229"/>
                    </a:lnTo>
                    <a:lnTo>
                      <a:pt x="87" y="231"/>
                    </a:lnTo>
                    <a:lnTo>
                      <a:pt x="85" y="233"/>
                    </a:lnTo>
                    <a:lnTo>
                      <a:pt x="83" y="235"/>
                    </a:lnTo>
                    <a:lnTo>
                      <a:pt x="82" y="237"/>
                    </a:lnTo>
                    <a:lnTo>
                      <a:pt x="80" y="242"/>
                    </a:lnTo>
                    <a:lnTo>
                      <a:pt x="78" y="245"/>
                    </a:lnTo>
                    <a:lnTo>
                      <a:pt x="76" y="247"/>
                    </a:lnTo>
                    <a:lnTo>
                      <a:pt x="74" y="251"/>
                    </a:lnTo>
                    <a:lnTo>
                      <a:pt x="73" y="253"/>
                    </a:lnTo>
                    <a:lnTo>
                      <a:pt x="72" y="255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0" y="259"/>
                    </a:lnTo>
                    <a:lnTo>
                      <a:pt x="69" y="261"/>
                    </a:lnTo>
                    <a:lnTo>
                      <a:pt x="69" y="263"/>
                    </a:lnTo>
                    <a:lnTo>
                      <a:pt x="69" y="265"/>
                    </a:lnTo>
                    <a:lnTo>
                      <a:pt x="68" y="269"/>
                    </a:lnTo>
                    <a:lnTo>
                      <a:pt x="67" y="272"/>
                    </a:lnTo>
                    <a:lnTo>
                      <a:pt x="67" y="276"/>
                    </a:lnTo>
                    <a:lnTo>
                      <a:pt x="66" y="279"/>
                    </a:lnTo>
                    <a:lnTo>
                      <a:pt x="65" y="284"/>
                    </a:lnTo>
                    <a:lnTo>
                      <a:pt x="65" y="288"/>
                    </a:lnTo>
                    <a:lnTo>
                      <a:pt x="63" y="293"/>
                    </a:lnTo>
                    <a:lnTo>
                      <a:pt x="62" y="296"/>
                    </a:lnTo>
                    <a:lnTo>
                      <a:pt x="62" y="298"/>
                    </a:lnTo>
                    <a:lnTo>
                      <a:pt x="62" y="301"/>
                    </a:lnTo>
                    <a:lnTo>
                      <a:pt x="62" y="304"/>
                    </a:lnTo>
                    <a:lnTo>
                      <a:pt x="61" y="307"/>
                    </a:lnTo>
                    <a:lnTo>
                      <a:pt x="60" y="309"/>
                    </a:lnTo>
                    <a:lnTo>
                      <a:pt x="60" y="311"/>
                    </a:lnTo>
                    <a:lnTo>
                      <a:pt x="60" y="315"/>
                    </a:lnTo>
                    <a:lnTo>
                      <a:pt x="59" y="317"/>
                    </a:lnTo>
                    <a:lnTo>
                      <a:pt x="59" y="320"/>
                    </a:lnTo>
                    <a:lnTo>
                      <a:pt x="58" y="323"/>
                    </a:lnTo>
                    <a:lnTo>
                      <a:pt x="58" y="327"/>
                    </a:lnTo>
                    <a:lnTo>
                      <a:pt x="58" y="329"/>
                    </a:lnTo>
                    <a:lnTo>
                      <a:pt x="58" y="332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42"/>
                    </a:lnTo>
                    <a:lnTo>
                      <a:pt x="57" y="345"/>
                    </a:lnTo>
                    <a:lnTo>
                      <a:pt x="57" y="349"/>
                    </a:lnTo>
                    <a:lnTo>
                      <a:pt x="57" y="353"/>
                    </a:lnTo>
                    <a:lnTo>
                      <a:pt x="56" y="356"/>
                    </a:lnTo>
                    <a:lnTo>
                      <a:pt x="56" y="360"/>
                    </a:lnTo>
                    <a:lnTo>
                      <a:pt x="56" y="363"/>
                    </a:lnTo>
                    <a:lnTo>
                      <a:pt x="56" y="366"/>
                    </a:lnTo>
                    <a:lnTo>
                      <a:pt x="56" y="370"/>
                    </a:lnTo>
                    <a:lnTo>
                      <a:pt x="56" y="373"/>
                    </a:lnTo>
                    <a:lnTo>
                      <a:pt x="56" y="377"/>
                    </a:lnTo>
                    <a:lnTo>
                      <a:pt x="56" y="381"/>
                    </a:lnTo>
                    <a:lnTo>
                      <a:pt x="56" y="384"/>
                    </a:lnTo>
                    <a:lnTo>
                      <a:pt x="56" y="388"/>
                    </a:lnTo>
                    <a:lnTo>
                      <a:pt x="56" y="392"/>
                    </a:lnTo>
                    <a:lnTo>
                      <a:pt x="56" y="396"/>
                    </a:lnTo>
                    <a:lnTo>
                      <a:pt x="56" y="399"/>
                    </a:lnTo>
                    <a:lnTo>
                      <a:pt x="57" y="403"/>
                    </a:lnTo>
                    <a:lnTo>
                      <a:pt x="57" y="406"/>
                    </a:lnTo>
                    <a:lnTo>
                      <a:pt x="58" y="410"/>
                    </a:lnTo>
                    <a:lnTo>
                      <a:pt x="58" y="414"/>
                    </a:lnTo>
                    <a:lnTo>
                      <a:pt x="58" y="417"/>
                    </a:lnTo>
                    <a:lnTo>
                      <a:pt x="58" y="420"/>
                    </a:lnTo>
                    <a:lnTo>
                      <a:pt x="59" y="424"/>
                    </a:lnTo>
                    <a:lnTo>
                      <a:pt x="59" y="427"/>
                    </a:lnTo>
                    <a:lnTo>
                      <a:pt x="59" y="431"/>
                    </a:lnTo>
                    <a:lnTo>
                      <a:pt x="60" y="435"/>
                    </a:lnTo>
                    <a:lnTo>
                      <a:pt x="60" y="438"/>
                    </a:lnTo>
                    <a:lnTo>
                      <a:pt x="60" y="441"/>
                    </a:lnTo>
                    <a:lnTo>
                      <a:pt x="60" y="445"/>
                    </a:lnTo>
                    <a:lnTo>
                      <a:pt x="61" y="449"/>
                    </a:lnTo>
                    <a:lnTo>
                      <a:pt x="62" y="452"/>
                    </a:lnTo>
                    <a:lnTo>
                      <a:pt x="62" y="456"/>
                    </a:lnTo>
                    <a:lnTo>
                      <a:pt x="62" y="459"/>
                    </a:lnTo>
                    <a:lnTo>
                      <a:pt x="62" y="462"/>
                    </a:lnTo>
                    <a:lnTo>
                      <a:pt x="63" y="465"/>
                    </a:lnTo>
                    <a:lnTo>
                      <a:pt x="63" y="469"/>
                    </a:lnTo>
                    <a:lnTo>
                      <a:pt x="65" y="472"/>
                    </a:lnTo>
                    <a:lnTo>
                      <a:pt x="65" y="475"/>
                    </a:lnTo>
                    <a:lnTo>
                      <a:pt x="65" y="479"/>
                    </a:lnTo>
                    <a:lnTo>
                      <a:pt x="66" y="482"/>
                    </a:lnTo>
                    <a:lnTo>
                      <a:pt x="66" y="485"/>
                    </a:lnTo>
                    <a:lnTo>
                      <a:pt x="67" y="488"/>
                    </a:lnTo>
                    <a:lnTo>
                      <a:pt x="67" y="492"/>
                    </a:lnTo>
                    <a:lnTo>
                      <a:pt x="67" y="494"/>
                    </a:lnTo>
                    <a:lnTo>
                      <a:pt x="68" y="497"/>
                    </a:lnTo>
                    <a:lnTo>
                      <a:pt x="68" y="500"/>
                    </a:lnTo>
                    <a:lnTo>
                      <a:pt x="69" y="503"/>
                    </a:lnTo>
                    <a:lnTo>
                      <a:pt x="69" y="506"/>
                    </a:lnTo>
                    <a:lnTo>
                      <a:pt x="70" y="508"/>
                    </a:lnTo>
                    <a:lnTo>
                      <a:pt x="70" y="512"/>
                    </a:lnTo>
                    <a:lnTo>
                      <a:pt x="71" y="515"/>
                    </a:lnTo>
                    <a:lnTo>
                      <a:pt x="71" y="517"/>
                    </a:lnTo>
                    <a:lnTo>
                      <a:pt x="71" y="519"/>
                    </a:lnTo>
                    <a:lnTo>
                      <a:pt x="72" y="522"/>
                    </a:lnTo>
                    <a:lnTo>
                      <a:pt x="72" y="524"/>
                    </a:lnTo>
                    <a:lnTo>
                      <a:pt x="73" y="528"/>
                    </a:lnTo>
                    <a:lnTo>
                      <a:pt x="73" y="534"/>
                    </a:lnTo>
                    <a:lnTo>
                      <a:pt x="74" y="538"/>
                    </a:lnTo>
                    <a:lnTo>
                      <a:pt x="76" y="542"/>
                    </a:lnTo>
                    <a:lnTo>
                      <a:pt x="76" y="545"/>
                    </a:lnTo>
                    <a:lnTo>
                      <a:pt x="77" y="549"/>
                    </a:lnTo>
                    <a:lnTo>
                      <a:pt x="77" y="551"/>
                    </a:lnTo>
                    <a:lnTo>
                      <a:pt x="78" y="554"/>
                    </a:lnTo>
                    <a:lnTo>
                      <a:pt x="78" y="557"/>
                    </a:lnTo>
                    <a:lnTo>
                      <a:pt x="79" y="559"/>
                    </a:lnTo>
                    <a:lnTo>
                      <a:pt x="79" y="561"/>
                    </a:lnTo>
                    <a:lnTo>
                      <a:pt x="80" y="562"/>
                    </a:lnTo>
                    <a:lnTo>
                      <a:pt x="13" y="566"/>
                    </a:lnTo>
                    <a:lnTo>
                      <a:pt x="0" y="597"/>
                    </a:lnTo>
                    <a:lnTo>
                      <a:pt x="226" y="707"/>
                    </a:lnTo>
                    <a:lnTo>
                      <a:pt x="226" y="707"/>
                    </a:lnTo>
                    <a:lnTo>
                      <a:pt x="227" y="705"/>
                    </a:lnTo>
                    <a:lnTo>
                      <a:pt x="227" y="703"/>
                    </a:lnTo>
                    <a:lnTo>
                      <a:pt x="228" y="701"/>
                    </a:lnTo>
                    <a:lnTo>
                      <a:pt x="228" y="698"/>
                    </a:lnTo>
                    <a:lnTo>
                      <a:pt x="229" y="695"/>
                    </a:lnTo>
                    <a:lnTo>
                      <a:pt x="229" y="692"/>
                    </a:lnTo>
                    <a:lnTo>
                      <a:pt x="231" y="689"/>
                    </a:lnTo>
                    <a:lnTo>
                      <a:pt x="231" y="687"/>
                    </a:lnTo>
                    <a:lnTo>
                      <a:pt x="231" y="685"/>
                    </a:lnTo>
                    <a:lnTo>
                      <a:pt x="231" y="680"/>
                    </a:lnTo>
                    <a:lnTo>
                      <a:pt x="232" y="677"/>
                    </a:lnTo>
                    <a:lnTo>
                      <a:pt x="232" y="674"/>
                    </a:lnTo>
                    <a:lnTo>
                      <a:pt x="233" y="669"/>
                    </a:lnTo>
                    <a:lnTo>
                      <a:pt x="233" y="666"/>
                    </a:lnTo>
                    <a:lnTo>
                      <a:pt x="233" y="664"/>
                    </a:lnTo>
                    <a:lnTo>
                      <a:pt x="233" y="662"/>
                    </a:lnTo>
                    <a:lnTo>
                      <a:pt x="233" y="659"/>
                    </a:lnTo>
                    <a:lnTo>
                      <a:pt x="233" y="656"/>
                    </a:lnTo>
                    <a:lnTo>
                      <a:pt x="233" y="654"/>
                    </a:lnTo>
                    <a:lnTo>
                      <a:pt x="233" y="651"/>
                    </a:lnTo>
                    <a:lnTo>
                      <a:pt x="233" y="648"/>
                    </a:lnTo>
                    <a:lnTo>
                      <a:pt x="233" y="645"/>
                    </a:lnTo>
                    <a:lnTo>
                      <a:pt x="233" y="642"/>
                    </a:lnTo>
                    <a:lnTo>
                      <a:pt x="233" y="638"/>
                    </a:lnTo>
                    <a:lnTo>
                      <a:pt x="234" y="635"/>
                    </a:lnTo>
                    <a:lnTo>
                      <a:pt x="234" y="632"/>
                    </a:lnTo>
                    <a:lnTo>
                      <a:pt x="234" y="627"/>
                    </a:lnTo>
                    <a:lnTo>
                      <a:pt x="234" y="624"/>
                    </a:lnTo>
                    <a:lnTo>
                      <a:pt x="235" y="621"/>
                    </a:lnTo>
                    <a:lnTo>
                      <a:pt x="234" y="616"/>
                    </a:lnTo>
                    <a:lnTo>
                      <a:pt x="234" y="612"/>
                    </a:lnTo>
                    <a:lnTo>
                      <a:pt x="234" y="608"/>
                    </a:lnTo>
                    <a:lnTo>
                      <a:pt x="234" y="603"/>
                    </a:lnTo>
                    <a:lnTo>
                      <a:pt x="234" y="599"/>
                    </a:lnTo>
                    <a:lnTo>
                      <a:pt x="234" y="594"/>
                    </a:lnTo>
                    <a:lnTo>
                      <a:pt x="234" y="590"/>
                    </a:lnTo>
                    <a:lnTo>
                      <a:pt x="234" y="586"/>
                    </a:lnTo>
                    <a:lnTo>
                      <a:pt x="234" y="580"/>
                    </a:lnTo>
                    <a:lnTo>
                      <a:pt x="234" y="576"/>
                    </a:lnTo>
                    <a:lnTo>
                      <a:pt x="234" y="570"/>
                    </a:lnTo>
                    <a:lnTo>
                      <a:pt x="234" y="566"/>
                    </a:lnTo>
                    <a:lnTo>
                      <a:pt x="234" y="560"/>
                    </a:lnTo>
                    <a:lnTo>
                      <a:pt x="234" y="556"/>
                    </a:lnTo>
                    <a:lnTo>
                      <a:pt x="234" y="550"/>
                    </a:lnTo>
                    <a:lnTo>
                      <a:pt x="234" y="546"/>
                    </a:lnTo>
                    <a:lnTo>
                      <a:pt x="234" y="540"/>
                    </a:lnTo>
                    <a:lnTo>
                      <a:pt x="234" y="535"/>
                    </a:lnTo>
                    <a:lnTo>
                      <a:pt x="234" y="529"/>
                    </a:lnTo>
                    <a:lnTo>
                      <a:pt x="234" y="524"/>
                    </a:lnTo>
                    <a:lnTo>
                      <a:pt x="234" y="519"/>
                    </a:lnTo>
                    <a:lnTo>
                      <a:pt x="234" y="514"/>
                    </a:lnTo>
                    <a:lnTo>
                      <a:pt x="234" y="508"/>
                    </a:lnTo>
                    <a:lnTo>
                      <a:pt x="234" y="503"/>
                    </a:lnTo>
                    <a:lnTo>
                      <a:pt x="234" y="499"/>
                    </a:lnTo>
                    <a:lnTo>
                      <a:pt x="234" y="493"/>
                    </a:lnTo>
                    <a:lnTo>
                      <a:pt x="234" y="488"/>
                    </a:lnTo>
                    <a:lnTo>
                      <a:pt x="234" y="483"/>
                    </a:lnTo>
                    <a:lnTo>
                      <a:pt x="234" y="478"/>
                    </a:lnTo>
                    <a:lnTo>
                      <a:pt x="234" y="472"/>
                    </a:lnTo>
                    <a:lnTo>
                      <a:pt x="234" y="468"/>
                    </a:lnTo>
                    <a:lnTo>
                      <a:pt x="234" y="463"/>
                    </a:lnTo>
                    <a:lnTo>
                      <a:pt x="233" y="458"/>
                    </a:lnTo>
                    <a:lnTo>
                      <a:pt x="233" y="453"/>
                    </a:lnTo>
                    <a:lnTo>
                      <a:pt x="233" y="448"/>
                    </a:lnTo>
                    <a:lnTo>
                      <a:pt x="233" y="443"/>
                    </a:lnTo>
                    <a:lnTo>
                      <a:pt x="233" y="439"/>
                    </a:lnTo>
                    <a:lnTo>
                      <a:pt x="233" y="435"/>
                    </a:lnTo>
                    <a:lnTo>
                      <a:pt x="233" y="430"/>
                    </a:lnTo>
                    <a:lnTo>
                      <a:pt x="233" y="426"/>
                    </a:lnTo>
                    <a:lnTo>
                      <a:pt x="233" y="421"/>
                    </a:lnTo>
                    <a:lnTo>
                      <a:pt x="233" y="418"/>
                    </a:lnTo>
                    <a:lnTo>
                      <a:pt x="233" y="414"/>
                    </a:lnTo>
                    <a:lnTo>
                      <a:pt x="233" y="409"/>
                    </a:lnTo>
                    <a:lnTo>
                      <a:pt x="233" y="406"/>
                    </a:lnTo>
                    <a:lnTo>
                      <a:pt x="233" y="403"/>
                    </a:lnTo>
                    <a:lnTo>
                      <a:pt x="233" y="399"/>
                    </a:lnTo>
                    <a:lnTo>
                      <a:pt x="233" y="396"/>
                    </a:lnTo>
                    <a:lnTo>
                      <a:pt x="233" y="393"/>
                    </a:lnTo>
                    <a:lnTo>
                      <a:pt x="233" y="389"/>
                    </a:lnTo>
                    <a:lnTo>
                      <a:pt x="233" y="387"/>
                    </a:lnTo>
                    <a:lnTo>
                      <a:pt x="233" y="385"/>
                    </a:lnTo>
                    <a:lnTo>
                      <a:pt x="233" y="383"/>
                    </a:lnTo>
                    <a:lnTo>
                      <a:pt x="233" y="380"/>
                    </a:lnTo>
                    <a:lnTo>
                      <a:pt x="233" y="377"/>
                    </a:lnTo>
                    <a:lnTo>
                      <a:pt x="233" y="376"/>
                    </a:lnTo>
                    <a:lnTo>
                      <a:pt x="233" y="373"/>
                    </a:lnTo>
                    <a:lnTo>
                      <a:pt x="233" y="371"/>
                    </a:lnTo>
                    <a:lnTo>
                      <a:pt x="233" y="370"/>
                    </a:lnTo>
                    <a:lnTo>
                      <a:pt x="233" y="369"/>
                    </a:lnTo>
                    <a:lnTo>
                      <a:pt x="233" y="367"/>
                    </a:lnTo>
                    <a:lnTo>
                      <a:pt x="233" y="365"/>
                    </a:lnTo>
                    <a:lnTo>
                      <a:pt x="234" y="363"/>
                    </a:lnTo>
                    <a:lnTo>
                      <a:pt x="235" y="359"/>
                    </a:lnTo>
                    <a:lnTo>
                      <a:pt x="237" y="355"/>
                    </a:lnTo>
                    <a:lnTo>
                      <a:pt x="240" y="351"/>
                    </a:lnTo>
                    <a:lnTo>
                      <a:pt x="243" y="347"/>
                    </a:lnTo>
                    <a:lnTo>
                      <a:pt x="244" y="343"/>
                    </a:lnTo>
                    <a:lnTo>
                      <a:pt x="246" y="341"/>
                    </a:lnTo>
                    <a:lnTo>
                      <a:pt x="248" y="338"/>
                    </a:lnTo>
                    <a:lnTo>
                      <a:pt x="250" y="336"/>
                    </a:lnTo>
                    <a:lnTo>
                      <a:pt x="253" y="332"/>
                    </a:lnTo>
                    <a:lnTo>
                      <a:pt x="256" y="329"/>
                    </a:lnTo>
                    <a:lnTo>
                      <a:pt x="258" y="326"/>
                    </a:lnTo>
                    <a:lnTo>
                      <a:pt x="261" y="323"/>
                    </a:lnTo>
                    <a:lnTo>
                      <a:pt x="265" y="320"/>
                    </a:lnTo>
                    <a:lnTo>
                      <a:pt x="268" y="317"/>
                    </a:lnTo>
                    <a:lnTo>
                      <a:pt x="271" y="313"/>
                    </a:lnTo>
                    <a:lnTo>
                      <a:pt x="276" y="311"/>
                    </a:lnTo>
                    <a:lnTo>
                      <a:pt x="280" y="308"/>
                    </a:lnTo>
                    <a:lnTo>
                      <a:pt x="284" y="305"/>
                    </a:lnTo>
                    <a:lnTo>
                      <a:pt x="287" y="302"/>
                    </a:lnTo>
                    <a:lnTo>
                      <a:pt x="289" y="301"/>
                    </a:lnTo>
                    <a:lnTo>
                      <a:pt x="292" y="300"/>
                    </a:lnTo>
                    <a:lnTo>
                      <a:pt x="294" y="299"/>
                    </a:lnTo>
                    <a:lnTo>
                      <a:pt x="297" y="297"/>
                    </a:lnTo>
                    <a:lnTo>
                      <a:pt x="299" y="295"/>
                    </a:lnTo>
                    <a:lnTo>
                      <a:pt x="302" y="294"/>
                    </a:lnTo>
                    <a:lnTo>
                      <a:pt x="304" y="293"/>
                    </a:lnTo>
                    <a:lnTo>
                      <a:pt x="308" y="290"/>
                    </a:lnTo>
                    <a:lnTo>
                      <a:pt x="310" y="289"/>
                    </a:lnTo>
                    <a:lnTo>
                      <a:pt x="313" y="288"/>
                    </a:lnTo>
                    <a:lnTo>
                      <a:pt x="316" y="286"/>
                    </a:lnTo>
                    <a:lnTo>
                      <a:pt x="319" y="285"/>
                    </a:lnTo>
                    <a:lnTo>
                      <a:pt x="322" y="284"/>
                    </a:lnTo>
                    <a:lnTo>
                      <a:pt x="325" y="282"/>
                    </a:lnTo>
                    <a:lnTo>
                      <a:pt x="328" y="280"/>
                    </a:lnTo>
                    <a:lnTo>
                      <a:pt x="331" y="279"/>
                    </a:lnTo>
                    <a:lnTo>
                      <a:pt x="334" y="277"/>
                    </a:lnTo>
                    <a:lnTo>
                      <a:pt x="337" y="276"/>
                    </a:lnTo>
                    <a:lnTo>
                      <a:pt x="341" y="275"/>
                    </a:lnTo>
                    <a:lnTo>
                      <a:pt x="344" y="274"/>
                    </a:lnTo>
                    <a:lnTo>
                      <a:pt x="347" y="272"/>
                    </a:lnTo>
                    <a:lnTo>
                      <a:pt x="349" y="271"/>
                    </a:lnTo>
                    <a:lnTo>
                      <a:pt x="354" y="269"/>
                    </a:lnTo>
                    <a:lnTo>
                      <a:pt x="356" y="268"/>
                    </a:lnTo>
                    <a:lnTo>
                      <a:pt x="359" y="267"/>
                    </a:lnTo>
                    <a:lnTo>
                      <a:pt x="363" y="265"/>
                    </a:lnTo>
                    <a:lnTo>
                      <a:pt x="366" y="265"/>
                    </a:lnTo>
                    <a:lnTo>
                      <a:pt x="369" y="263"/>
                    </a:lnTo>
                    <a:lnTo>
                      <a:pt x="372" y="262"/>
                    </a:lnTo>
                    <a:lnTo>
                      <a:pt x="376" y="261"/>
                    </a:lnTo>
                    <a:lnTo>
                      <a:pt x="379" y="261"/>
                    </a:lnTo>
                    <a:lnTo>
                      <a:pt x="381" y="258"/>
                    </a:lnTo>
                    <a:lnTo>
                      <a:pt x="386" y="258"/>
                    </a:lnTo>
                    <a:lnTo>
                      <a:pt x="388" y="257"/>
                    </a:lnTo>
                    <a:lnTo>
                      <a:pt x="391" y="256"/>
                    </a:lnTo>
                    <a:lnTo>
                      <a:pt x="394" y="255"/>
                    </a:lnTo>
                    <a:lnTo>
                      <a:pt x="397" y="254"/>
                    </a:lnTo>
                    <a:lnTo>
                      <a:pt x="399" y="253"/>
                    </a:lnTo>
                    <a:lnTo>
                      <a:pt x="402" y="252"/>
                    </a:lnTo>
                    <a:lnTo>
                      <a:pt x="405" y="251"/>
                    </a:lnTo>
                    <a:lnTo>
                      <a:pt x="408" y="250"/>
                    </a:lnTo>
                    <a:lnTo>
                      <a:pt x="410" y="248"/>
                    </a:lnTo>
                    <a:lnTo>
                      <a:pt x="413" y="248"/>
                    </a:lnTo>
                    <a:lnTo>
                      <a:pt x="417" y="246"/>
                    </a:lnTo>
                    <a:lnTo>
                      <a:pt x="422" y="245"/>
                    </a:lnTo>
                    <a:lnTo>
                      <a:pt x="426" y="244"/>
                    </a:lnTo>
                    <a:lnTo>
                      <a:pt x="431" y="243"/>
                    </a:lnTo>
                    <a:lnTo>
                      <a:pt x="434" y="242"/>
                    </a:lnTo>
                    <a:lnTo>
                      <a:pt x="437" y="241"/>
                    </a:lnTo>
                    <a:lnTo>
                      <a:pt x="441" y="240"/>
                    </a:lnTo>
                    <a:lnTo>
                      <a:pt x="443" y="240"/>
                    </a:lnTo>
                    <a:lnTo>
                      <a:pt x="447" y="239"/>
                    </a:lnTo>
                    <a:lnTo>
                      <a:pt x="448" y="239"/>
                    </a:lnTo>
                    <a:lnTo>
                      <a:pt x="347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2E3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4200526" y="1079501"/>
                <a:ext cx="141288" cy="114300"/>
              </a:xfrm>
              <a:custGeom>
                <a:avLst/>
                <a:gdLst>
                  <a:gd name="T0" fmla="*/ 276 w 355"/>
                  <a:gd name="T1" fmla="*/ 5 h 291"/>
                  <a:gd name="T2" fmla="*/ 263 w 355"/>
                  <a:gd name="T3" fmla="*/ 16 h 291"/>
                  <a:gd name="T4" fmla="*/ 247 w 355"/>
                  <a:gd name="T5" fmla="*/ 29 h 291"/>
                  <a:gd name="T6" fmla="*/ 236 w 355"/>
                  <a:gd name="T7" fmla="*/ 38 h 291"/>
                  <a:gd name="T8" fmla="*/ 226 w 355"/>
                  <a:gd name="T9" fmla="*/ 46 h 291"/>
                  <a:gd name="T10" fmla="*/ 216 w 355"/>
                  <a:gd name="T11" fmla="*/ 53 h 291"/>
                  <a:gd name="T12" fmla="*/ 205 w 355"/>
                  <a:gd name="T13" fmla="*/ 61 h 291"/>
                  <a:gd name="T14" fmla="*/ 193 w 355"/>
                  <a:gd name="T15" fmla="*/ 70 h 291"/>
                  <a:gd name="T16" fmla="*/ 181 w 355"/>
                  <a:gd name="T17" fmla="*/ 79 h 291"/>
                  <a:gd name="T18" fmla="*/ 169 w 355"/>
                  <a:gd name="T19" fmla="*/ 87 h 291"/>
                  <a:gd name="T20" fmla="*/ 156 w 355"/>
                  <a:gd name="T21" fmla="*/ 96 h 291"/>
                  <a:gd name="T22" fmla="*/ 143 w 355"/>
                  <a:gd name="T23" fmla="*/ 104 h 291"/>
                  <a:gd name="T24" fmla="*/ 130 w 355"/>
                  <a:gd name="T25" fmla="*/ 113 h 291"/>
                  <a:gd name="T26" fmla="*/ 116 w 355"/>
                  <a:gd name="T27" fmla="*/ 119 h 291"/>
                  <a:gd name="T28" fmla="*/ 102 w 355"/>
                  <a:gd name="T29" fmla="*/ 128 h 291"/>
                  <a:gd name="T30" fmla="*/ 89 w 355"/>
                  <a:gd name="T31" fmla="*/ 135 h 291"/>
                  <a:gd name="T32" fmla="*/ 76 w 355"/>
                  <a:gd name="T33" fmla="*/ 142 h 291"/>
                  <a:gd name="T34" fmla="*/ 64 w 355"/>
                  <a:gd name="T35" fmla="*/ 148 h 291"/>
                  <a:gd name="T36" fmla="*/ 53 w 355"/>
                  <a:gd name="T37" fmla="*/ 155 h 291"/>
                  <a:gd name="T38" fmla="*/ 42 w 355"/>
                  <a:gd name="T39" fmla="*/ 160 h 291"/>
                  <a:gd name="T40" fmla="*/ 25 w 355"/>
                  <a:gd name="T41" fmla="*/ 168 h 291"/>
                  <a:gd name="T42" fmla="*/ 10 w 355"/>
                  <a:gd name="T43" fmla="*/ 174 h 291"/>
                  <a:gd name="T44" fmla="*/ 0 w 355"/>
                  <a:gd name="T45" fmla="*/ 180 h 291"/>
                  <a:gd name="T46" fmla="*/ 4 w 355"/>
                  <a:gd name="T47" fmla="*/ 281 h 291"/>
                  <a:gd name="T48" fmla="*/ 15 w 355"/>
                  <a:gd name="T49" fmla="*/ 285 h 291"/>
                  <a:gd name="T50" fmla="*/ 31 w 355"/>
                  <a:gd name="T51" fmla="*/ 287 h 291"/>
                  <a:gd name="T52" fmla="*/ 46 w 355"/>
                  <a:gd name="T53" fmla="*/ 289 h 291"/>
                  <a:gd name="T54" fmla="*/ 57 w 355"/>
                  <a:gd name="T55" fmla="*/ 290 h 291"/>
                  <a:gd name="T56" fmla="*/ 68 w 355"/>
                  <a:gd name="T57" fmla="*/ 290 h 291"/>
                  <a:gd name="T58" fmla="*/ 80 w 355"/>
                  <a:gd name="T59" fmla="*/ 291 h 291"/>
                  <a:gd name="T60" fmla="*/ 93 w 355"/>
                  <a:gd name="T61" fmla="*/ 291 h 291"/>
                  <a:gd name="T62" fmla="*/ 108 w 355"/>
                  <a:gd name="T63" fmla="*/ 290 h 291"/>
                  <a:gd name="T64" fmla="*/ 123 w 355"/>
                  <a:gd name="T65" fmla="*/ 289 h 291"/>
                  <a:gd name="T66" fmla="*/ 139 w 355"/>
                  <a:gd name="T67" fmla="*/ 288 h 291"/>
                  <a:gd name="T68" fmla="*/ 157 w 355"/>
                  <a:gd name="T69" fmla="*/ 286 h 291"/>
                  <a:gd name="T70" fmla="*/ 175 w 355"/>
                  <a:gd name="T71" fmla="*/ 283 h 291"/>
                  <a:gd name="T72" fmla="*/ 193 w 355"/>
                  <a:gd name="T73" fmla="*/ 280 h 291"/>
                  <a:gd name="T74" fmla="*/ 212 w 355"/>
                  <a:gd name="T75" fmla="*/ 277 h 291"/>
                  <a:gd name="T76" fmla="*/ 230 w 355"/>
                  <a:gd name="T77" fmla="*/ 274 h 291"/>
                  <a:gd name="T78" fmla="*/ 248 w 355"/>
                  <a:gd name="T79" fmla="*/ 270 h 291"/>
                  <a:gd name="T80" fmla="*/ 266 w 355"/>
                  <a:gd name="T81" fmla="*/ 267 h 291"/>
                  <a:gd name="T82" fmla="*/ 282 w 355"/>
                  <a:gd name="T83" fmla="*/ 263 h 291"/>
                  <a:gd name="T84" fmla="*/ 298 w 355"/>
                  <a:gd name="T85" fmla="*/ 259 h 291"/>
                  <a:gd name="T86" fmla="*/ 312 w 355"/>
                  <a:gd name="T87" fmla="*/ 256 h 291"/>
                  <a:gd name="T88" fmla="*/ 324 w 355"/>
                  <a:gd name="T89" fmla="*/ 253 h 291"/>
                  <a:gd name="T90" fmla="*/ 337 w 355"/>
                  <a:gd name="T91" fmla="*/ 250 h 291"/>
                  <a:gd name="T92" fmla="*/ 352 w 355"/>
                  <a:gd name="T93" fmla="*/ 247 h 291"/>
                  <a:gd name="T94" fmla="*/ 281 w 355"/>
                  <a:gd name="T95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5" h="291">
                    <a:moveTo>
                      <a:pt x="281" y="0"/>
                    </a:moveTo>
                    <a:lnTo>
                      <a:pt x="280" y="1"/>
                    </a:lnTo>
                    <a:lnTo>
                      <a:pt x="278" y="3"/>
                    </a:lnTo>
                    <a:lnTo>
                      <a:pt x="276" y="5"/>
                    </a:lnTo>
                    <a:lnTo>
                      <a:pt x="271" y="9"/>
                    </a:lnTo>
                    <a:lnTo>
                      <a:pt x="268" y="11"/>
                    </a:lnTo>
                    <a:lnTo>
                      <a:pt x="266" y="14"/>
                    </a:lnTo>
                    <a:lnTo>
                      <a:pt x="263" y="16"/>
                    </a:lnTo>
                    <a:lnTo>
                      <a:pt x="259" y="19"/>
                    </a:lnTo>
                    <a:lnTo>
                      <a:pt x="255" y="22"/>
                    </a:lnTo>
                    <a:lnTo>
                      <a:pt x="252" y="26"/>
                    </a:lnTo>
                    <a:lnTo>
                      <a:pt x="247" y="29"/>
                    </a:lnTo>
                    <a:lnTo>
                      <a:pt x="244" y="32"/>
                    </a:lnTo>
                    <a:lnTo>
                      <a:pt x="241" y="35"/>
                    </a:lnTo>
                    <a:lnTo>
                      <a:pt x="238" y="36"/>
                    </a:lnTo>
                    <a:lnTo>
                      <a:pt x="236" y="38"/>
                    </a:lnTo>
                    <a:lnTo>
                      <a:pt x="234" y="39"/>
                    </a:lnTo>
                    <a:lnTo>
                      <a:pt x="232" y="41"/>
                    </a:lnTo>
                    <a:lnTo>
                      <a:pt x="230" y="43"/>
                    </a:lnTo>
                    <a:lnTo>
                      <a:pt x="226" y="46"/>
                    </a:lnTo>
                    <a:lnTo>
                      <a:pt x="224" y="48"/>
                    </a:lnTo>
                    <a:lnTo>
                      <a:pt x="222" y="49"/>
                    </a:lnTo>
                    <a:lnTo>
                      <a:pt x="219" y="51"/>
                    </a:lnTo>
                    <a:lnTo>
                      <a:pt x="216" y="53"/>
                    </a:lnTo>
                    <a:lnTo>
                      <a:pt x="214" y="55"/>
                    </a:lnTo>
                    <a:lnTo>
                      <a:pt x="211" y="58"/>
                    </a:lnTo>
                    <a:lnTo>
                      <a:pt x="208" y="60"/>
                    </a:lnTo>
                    <a:lnTo>
                      <a:pt x="205" y="61"/>
                    </a:lnTo>
                    <a:lnTo>
                      <a:pt x="202" y="64"/>
                    </a:lnTo>
                    <a:lnTo>
                      <a:pt x="200" y="65"/>
                    </a:lnTo>
                    <a:lnTo>
                      <a:pt x="197" y="68"/>
                    </a:lnTo>
                    <a:lnTo>
                      <a:pt x="193" y="70"/>
                    </a:lnTo>
                    <a:lnTo>
                      <a:pt x="191" y="72"/>
                    </a:lnTo>
                    <a:lnTo>
                      <a:pt x="188" y="74"/>
                    </a:lnTo>
                    <a:lnTo>
                      <a:pt x="184" y="76"/>
                    </a:lnTo>
                    <a:lnTo>
                      <a:pt x="181" y="79"/>
                    </a:lnTo>
                    <a:lnTo>
                      <a:pt x="179" y="81"/>
                    </a:lnTo>
                    <a:lnTo>
                      <a:pt x="175" y="83"/>
                    </a:lnTo>
                    <a:lnTo>
                      <a:pt x="172" y="85"/>
                    </a:lnTo>
                    <a:lnTo>
                      <a:pt x="169" y="87"/>
                    </a:lnTo>
                    <a:lnTo>
                      <a:pt x="166" y="90"/>
                    </a:lnTo>
                    <a:lnTo>
                      <a:pt x="162" y="92"/>
                    </a:lnTo>
                    <a:lnTo>
                      <a:pt x="159" y="94"/>
                    </a:lnTo>
                    <a:lnTo>
                      <a:pt x="156" y="96"/>
                    </a:lnTo>
                    <a:lnTo>
                      <a:pt x="154" y="98"/>
                    </a:lnTo>
                    <a:lnTo>
                      <a:pt x="149" y="101"/>
                    </a:lnTo>
                    <a:lnTo>
                      <a:pt x="146" y="103"/>
                    </a:lnTo>
                    <a:lnTo>
                      <a:pt x="143" y="104"/>
                    </a:lnTo>
                    <a:lnTo>
                      <a:pt x="139" y="106"/>
                    </a:lnTo>
                    <a:lnTo>
                      <a:pt x="136" y="108"/>
                    </a:lnTo>
                    <a:lnTo>
                      <a:pt x="133" y="111"/>
                    </a:lnTo>
                    <a:lnTo>
                      <a:pt x="130" y="113"/>
                    </a:lnTo>
                    <a:lnTo>
                      <a:pt x="126" y="115"/>
                    </a:lnTo>
                    <a:lnTo>
                      <a:pt x="123" y="116"/>
                    </a:lnTo>
                    <a:lnTo>
                      <a:pt x="120" y="118"/>
                    </a:lnTo>
                    <a:lnTo>
                      <a:pt x="116" y="119"/>
                    </a:lnTo>
                    <a:lnTo>
                      <a:pt x="113" y="122"/>
                    </a:lnTo>
                    <a:lnTo>
                      <a:pt x="109" y="124"/>
                    </a:lnTo>
                    <a:lnTo>
                      <a:pt x="106" y="126"/>
                    </a:lnTo>
                    <a:lnTo>
                      <a:pt x="102" y="128"/>
                    </a:lnTo>
                    <a:lnTo>
                      <a:pt x="100" y="130"/>
                    </a:lnTo>
                    <a:lnTo>
                      <a:pt x="95" y="131"/>
                    </a:lnTo>
                    <a:lnTo>
                      <a:pt x="93" y="134"/>
                    </a:lnTo>
                    <a:lnTo>
                      <a:pt x="89" y="135"/>
                    </a:lnTo>
                    <a:lnTo>
                      <a:pt x="86" y="137"/>
                    </a:lnTo>
                    <a:lnTo>
                      <a:pt x="82" y="138"/>
                    </a:lnTo>
                    <a:lnTo>
                      <a:pt x="79" y="140"/>
                    </a:lnTo>
                    <a:lnTo>
                      <a:pt x="76" y="142"/>
                    </a:lnTo>
                    <a:lnTo>
                      <a:pt x="73" y="144"/>
                    </a:lnTo>
                    <a:lnTo>
                      <a:pt x="70" y="145"/>
                    </a:lnTo>
                    <a:lnTo>
                      <a:pt x="67" y="147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8" y="151"/>
                    </a:lnTo>
                    <a:lnTo>
                      <a:pt x="55" y="153"/>
                    </a:lnTo>
                    <a:lnTo>
                      <a:pt x="53" y="155"/>
                    </a:lnTo>
                    <a:lnTo>
                      <a:pt x="50" y="157"/>
                    </a:lnTo>
                    <a:lnTo>
                      <a:pt x="47" y="157"/>
                    </a:lnTo>
                    <a:lnTo>
                      <a:pt x="44" y="158"/>
                    </a:lnTo>
                    <a:lnTo>
                      <a:pt x="42" y="160"/>
                    </a:lnTo>
                    <a:lnTo>
                      <a:pt x="38" y="161"/>
                    </a:lnTo>
                    <a:lnTo>
                      <a:pt x="34" y="163"/>
                    </a:lnTo>
                    <a:lnTo>
                      <a:pt x="29" y="166"/>
                    </a:lnTo>
                    <a:lnTo>
                      <a:pt x="25" y="168"/>
                    </a:lnTo>
                    <a:lnTo>
                      <a:pt x="21" y="170"/>
                    </a:lnTo>
                    <a:lnTo>
                      <a:pt x="16" y="171"/>
                    </a:lnTo>
                    <a:lnTo>
                      <a:pt x="13" y="173"/>
                    </a:lnTo>
                    <a:lnTo>
                      <a:pt x="10" y="174"/>
                    </a:lnTo>
                    <a:lnTo>
                      <a:pt x="7" y="177"/>
                    </a:lnTo>
                    <a:lnTo>
                      <a:pt x="4" y="177"/>
                    </a:lnTo>
                    <a:lnTo>
                      <a:pt x="3" y="179"/>
                    </a:lnTo>
                    <a:lnTo>
                      <a:pt x="0" y="180"/>
                    </a:lnTo>
                    <a:lnTo>
                      <a:pt x="0" y="181"/>
                    </a:lnTo>
                    <a:lnTo>
                      <a:pt x="0" y="280"/>
                    </a:lnTo>
                    <a:lnTo>
                      <a:pt x="2" y="281"/>
                    </a:lnTo>
                    <a:lnTo>
                      <a:pt x="4" y="281"/>
                    </a:lnTo>
                    <a:lnTo>
                      <a:pt x="9" y="282"/>
                    </a:lnTo>
                    <a:lnTo>
                      <a:pt x="11" y="283"/>
                    </a:lnTo>
                    <a:lnTo>
                      <a:pt x="13" y="285"/>
                    </a:lnTo>
                    <a:lnTo>
                      <a:pt x="15" y="285"/>
                    </a:lnTo>
                    <a:lnTo>
                      <a:pt x="20" y="286"/>
                    </a:lnTo>
                    <a:lnTo>
                      <a:pt x="23" y="286"/>
                    </a:lnTo>
                    <a:lnTo>
                      <a:pt x="26" y="287"/>
                    </a:lnTo>
                    <a:lnTo>
                      <a:pt x="31" y="287"/>
                    </a:lnTo>
                    <a:lnTo>
                      <a:pt x="35" y="288"/>
                    </a:lnTo>
                    <a:lnTo>
                      <a:pt x="38" y="288"/>
                    </a:lnTo>
                    <a:lnTo>
                      <a:pt x="44" y="289"/>
                    </a:lnTo>
                    <a:lnTo>
                      <a:pt x="46" y="289"/>
                    </a:lnTo>
                    <a:lnTo>
                      <a:pt x="48" y="289"/>
                    </a:lnTo>
                    <a:lnTo>
                      <a:pt x="51" y="289"/>
                    </a:lnTo>
                    <a:lnTo>
                      <a:pt x="54" y="290"/>
                    </a:lnTo>
                    <a:lnTo>
                      <a:pt x="57" y="290"/>
                    </a:lnTo>
                    <a:lnTo>
                      <a:pt x="59" y="290"/>
                    </a:lnTo>
                    <a:lnTo>
                      <a:pt x="61" y="290"/>
                    </a:lnTo>
                    <a:lnTo>
                      <a:pt x="65" y="290"/>
                    </a:lnTo>
                    <a:lnTo>
                      <a:pt x="68" y="290"/>
                    </a:lnTo>
                    <a:lnTo>
                      <a:pt x="70" y="291"/>
                    </a:lnTo>
                    <a:lnTo>
                      <a:pt x="73" y="291"/>
                    </a:lnTo>
                    <a:lnTo>
                      <a:pt x="77" y="291"/>
                    </a:lnTo>
                    <a:lnTo>
                      <a:pt x="80" y="291"/>
                    </a:lnTo>
                    <a:lnTo>
                      <a:pt x="83" y="291"/>
                    </a:lnTo>
                    <a:lnTo>
                      <a:pt x="87" y="291"/>
                    </a:lnTo>
                    <a:lnTo>
                      <a:pt x="90" y="291"/>
                    </a:lnTo>
                    <a:lnTo>
                      <a:pt x="93" y="291"/>
                    </a:lnTo>
                    <a:lnTo>
                      <a:pt x="97" y="291"/>
                    </a:lnTo>
                    <a:lnTo>
                      <a:pt x="100" y="291"/>
                    </a:lnTo>
                    <a:lnTo>
                      <a:pt x="104" y="291"/>
                    </a:lnTo>
                    <a:lnTo>
                      <a:pt x="108" y="290"/>
                    </a:lnTo>
                    <a:lnTo>
                      <a:pt x="111" y="290"/>
                    </a:lnTo>
                    <a:lnTo>
                      <a:pt x="115" y="290"/>
                    </a:lnTo>
                    <a:lnTo>
                      <a:pt x="120" y="290"/>
                    </a:lnTo>
                    <a:lnTo>
                      <a:pt x="123" y="289"/>
                    </a:lnTo>
                    <a:lnTo>
                      <a:pt x="127" y="289"/>
                    </a:lnTo>
                    <a:lnTo>
                      <a:pt x="132" y="289"/>
                    </a:lnTo>
                    <a:lnTo>
                      <a:pt x="136" y="289"/>
                    </a:lnTo>
                    <a:lnTo>
                      <a:pt x="139" y="288"/>
                    </a:lnTo>
                    <a:lnTo>
                      <a:pt x="144" y="288"/>
                    </a:lnTo>
                    <a:lnTo>
                      <a:pt x="148" y="287"/>
                    </a:lnTo>
                    <a:lnTo>
                      <a:pt x="153" y="287"/>
                    </a:lnTo>
                    <a:lnTo>
                      <a:pt x="157" y="286"/>
                    </a:lnTo>
                    <a:lnTo>
                      <a:pt x="161" y="286"/>
                    </a:lnTo>
                    <a:lnTo>
                      <a:pt x="166" y="285"/>
                    </a:lnTo>
                    <a:lnTo>
                      <a:pt x="170" y="285"/>
                    </a:lnTo>
                    <a:lnTo>
                      <a:pt x="175" y="283"/>
                    </a:lnTo>
                    <a:lnTo>
                      <a:pt x="180" y="282"/>
                    </a:lnTo>
                    <a:lnTo>
                      <a:pt x="184" y="281"/>
                    </a:lnTo>
                    <a:lnTo>
                      <a:pt x="189" y="281"/>
                    </a:lnTo>
                    <a:lnTo>
                      <a:pt x="193" y="280"/>
                    </a:lnTo>
                    <a:lnTo>
                      <a:pt x="198" y="280"/>
                    </a:lnTo>
                    <a:lnTo>
                      <a:pt x="202" y="279"/>
                    </a:lnTo>
                    <a:lnTo>
                      <a:pt x="208" y="278"/>
                    </a:lnTo>
                    <a:lnTo>
                      <a:pt x="212" y="277"/>
                    </a:lnTo>
                    <a:lnTo>
                      <a:pt x="216" y="276"/>
                    </a:lnTo>
                    <a:lnTo>
                      <a:pt x="221" y="276"/>
                    </a:lnTo>
                    <a:lnTo>
                      <a:pt x="225" y="275"/>
                    </a:lnTo>
                    <a:lnTo>
                      <a:pt x="230" y="274"/>
                    </a:lnTo>
                    <a:lnTo>
                      <a:pt x="235" y="272"/>
                    </a:lnTo>
                    <a:lnTo>
                      <a:pt x="239" y="271"/>
                    </a:lnTo>
                    <a:lnTo>
                      <a:pt x="244" y="271"/>
                    </a:lnTo>
                    <a:lnTo>
                      <a:pt x="248" y="270"/>
                    </a:lnTo>
                    <a:lnTo>
                      <a:pt x="253" y="269"/>
                    </a:lnTo>
                    <a:lnTo>
                      <a:pt x="257" y="268"/>
                    </a:lnTo>
                    <a:lnTo>
                      <a:pt x="261" y="268"/>
                    </a:lnTo>
                    <a:lnTo>
                      <a:pt x="266" y="267"/>
                    </a:lnTo>
                    <a:lnTo>
                      <a:pt x="270" y="266"/>
                    </a:lnTo>
                    <a:lnTo>
                      <a:pt x="275" y="265"/>
                    </a:lnTo>
                    <a:lnTo>
                      <a:pt x="279" y="264"/>
                    </a:lnTo>
                    <a:lnTo>
                      <a:pt x="282" y="263"/>
                    </a:lnTo>
                    <a:lnTo>
                      <a:pt x="287" y="261"/>
                    </a:lnTo>
                    <a:lnTo>
                      <a:pt x="290" y="261"/>
                    </a:lnTo>
                    <a:lnTo>
                      <a:pt x="294" y="260"/>
                    </a:lnTo>
                    <a:lnTo>
                      <a:pt x="298" y="259"/>
                    </a:lnTo>
                    <a:lnTo>
                      <a:pt x="301" y="258"/>
                    </a:lnTo>
                    <a:lnTo>
                      <a:pt x="304" y="257"/>
                    </a:lnTo>
                    <a:lnTo>
                      <a:pt x="309" y="257"/>
                    </a:lnTo>
                    <a:lnTo>
                      <a:pt x="312" y="256"/>
                    </a:lnTo>
                    <a:lnTo>
                      <a:pt x="315" y="255"/>
                    </a:lnTo>
                    <a:lnTo>
                      <a:pt x="319" y="255"/>
                    </a:lnTo>
                    <a:lnTo>
                      <a:pt x="322" y="254"/>
                    </a:lnTo>
                    <a:lnTo>
                      <a:pt x="324" y="253"/>
                    </a:lnTo>
                    <a:lnTo>
                      <a:pt x="327" y="253"/>
                    </a:lnTo>
                    <a:lnTo>
                      <a:pt x="330" y="252"/>
                    </a:lnTo>
                    <a:lnTo>
                      <a:pt x="333" y="252"/>
                    </a:lnTo>
                    <a:lnTo>
                      <a:pt x="337" y="250"/>
                    </a:lnTo>
                    <a:lnTo>
                      <a:pt x="342" y="249"/>
                    </a:lnTo>
                    <a:lnTo>
                      <a:pt x="346" y="248"/>
                    </a:lnTo>
                    <a:lnTo>
                      <a:pt x="349" y="248"/>
                    </a:lnTo>
                    <a:lnTo>
                      <a:pt x="352" y="247"/>
                    </a:lnTo>
                    <a:lnTo>
                      <a:pt x="354" y="246"/>
                    </a:lnTo>
                    <a:lnTo>
                      <a:pt x="355" y="246"/>
                    </a:lnTo>
                    <a:lnTo>
                      <a:pt x="355" y="246"/>
                    </a:lnTo>
                    <a:lnTo>
                      <a:pt x="281" y="0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2E3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4137026" y="1123951"/>
                <a:ext cx="73025" cy="65088"/>
              </a:xfrm>
              <a:custGeom>
                <a:avLst/>
                <a:gdLst>
                  <a:gd name="T0" fmla="*/ 168 w 186"/>
                  <a:gd name="T1" fmla="*/ 75 h 165"/>
                  <a:gd name="T2" fmla="*/ 167 w 186"/>
                  <a:gd name="T3" fmla="*/ 74 h 165"/>
                  <a:gd name="T4" fmla="*/ 166 w 186"/>
                  <a:gd name="T5" fmla="*/ 71 h 165"/>
                  <a:gd name="T6" fmla="*/ 163 w 186"/>
                  <a:gd name="T7" fmla="*/ 67 h 165"/>
                  <a:gd name="T8" fmla="*/ 161 w 186"/>
                  <a:gd name="T9" fmla="*/ 63 h 165"/>
                  <a:gd name="T10" fmla="*/ 158 w 186"/>
                  <a:gd name="T11" fmla="*/ 60 h 165"/>
                  <a:gd name="T12" fmla="*/ 156 w 186"/>
                  <a:gd name="T13" fmla="*/ 57 h 165"/>
                  <a:gd name="T14" fmla="*/ 154 w 186"/>
                  <a:gd name="T15" fmla="*/ 55 h 165"/>
                  <a:gd name="T16" fmla="*/ 153 w 186"/>
                  <a:gd name="T17" fmla="*/ 53 h 165"/>
                  <a:gd name="T18" fmla="*/ 151 w 186"/>
                  <a:gd name="T19" fmla="*/ 49 h 165"/>
                  <a:gd name="T20" fmla="*/ 148 w 186"/>
                  <a:gd name="T21" fmla="*/ 47 h 165"/>
                  <a:gd name="T22" fmla="*/ 146 w 186"/>
                  <a:gd name="T23" fmla="*/ 44 h 165"/>
                  <a:gd name="T24" fmla="*/ 144 w 186"/>
                  <a:gd name="T25" fmla="*/ 42 h 165"/>
                  <a:gd name="T26" fmla="*/ 142 w 186"/>
                  <a:gd name="T27" fmla="*/ 39 h 165"/>
                  <a:gd name="T28" fmla="*/ 139 w 186"/>
                  <a:gd name="T29" fmla="*/ 37 h 165"/>
                  <a:gd name="T30" fmla="*/ 136 w 186"/>
                  <a:gd name="T31" fmla="*/ 36 h 165"/>
                  <a:gd name="T32" fmla="*/ 133 w 186"/>
                  <a:gd name="T33" fmla="*/ 36 h 165"/>
                  <a:gd name="T34" fmla="*/ 131 w 186"/>
                  <a:gd name="T35" fmla="*/ 35 h 165"/>
                  <a:gd name="T36" fmla="*/ 128 w 186"/>
                  <a:gd name="T37" fmla="*/ 35 h 165"/>
                  <a:gd name="T38" fmla="*/ 124 w 186"/>
                  <a:gd name="T39" fmla="*/ 35 h 165"/>
                  <a:gd name="T40" fmla="*/ 122 w 186"/>
                  <a:gd name="T41" fmla="*/ 35 h 165"/>
                  <a:gd name="T42" fmla="*/ 118 w 186"/>
                  <a:gd name="T43" fmla="*/ 35 h 165"/>
                  <a:gd name="T44" fmla="*/ 114 w 186"/>
                  <a:gd name="T45" fmla="*/ 35 h 165"/>
                  <a:gd name="T46" fmla="*/ 111 w 186"/>
                  <a:gd name="T47" fmla="*/ 35 h 165"/>
                  <a:gd name="T48" fmla="*/ 108 w 186"/>
                  <a:gd name="T49" fmla="*/ 35 h 165"/>
                  <a:gd name="T50" fmla="*/ 105 w 186"/>
                  <a:gd name="T51" fmla="*/ 34 h 165"/>
                  <a:gd name="T52" fmla="*/ 101 w 186"/>
                  <a:gd name="T53" fmla="*/ 34 h 165"/>
                  <a:gd name="T54" fmla="*/ 97 w 186"/>
                  <a:gd name="T55" fmla="*/ 34 h 165"/>
                  <a:gd name="T56" fmla="*/ 94 w 186"/>
                  <a:gd name="T57" fmla="*/ 33 h 165"/>
                  <a:gd name="T58" fmla="*/ 90 w 186"/>
                  <a:gd name="T59" fmla="*/ 31 h 165"/>
                  <a:gd name="T60" fmla="*/ 86 w 186"/>
                  <a:gd name="T61" fmla="*/ 29 h 165"/>
                  <a:gd name="T62" fmla="*/ 81 w 186"/>
                  <a:gd name="T63" fmla="*/ 26 h 165"/>
                  <a:gd name="T64" fmla="*/ 78 w 186"/>
                  <a:gd name="T65" fmla="*/ 24 h 165"/>
                  <a:gd name="T66" fmla="*/ 74 w 186"/>
                  <a:gd name="T67" fmla="*/ 21 h 165"/>
                  <a:gd name="T68" fmla="*/ 70 w 186"/>
                  <a:gd name="T69" fmla="*/ 18 h 165"/>
                  <a:gd name="T70" fmla="*/ 67 w 186"/>
                  <a:gd name="T71" fmla="*/ 15 h 165"/>
                  <a:gd name="T72" fmla="*/ 65 w 186"/>
                  <a:gd name="T73" fmla="*/ 13 h 165"/>
                  <a:gd name="T74" fmla="*/ 62 w 186"/>
                  <a:gd name="T75" fmla="*/ 10 h 165"/>
                  <a:gd name="T76" fmla="*/ 58 w 186"/>
                  <a:gd name="T77" fmla="*/ 7 h 165"/>
                  <a:gd name="T78" fmla="*/ 56 w 186"/>
                  <a:gd name="T79" fmla="*/ 4 h 165"/>
                  <a:gd name="T80" fmla="*/ 55 w 186"/>
                  <a:gd name="T81" fmla="*/ 3 h 165"/>
                  <a:gd name="T82" fmla="*/ 52 w 186"/>
                  <a:gd name="T83" fmla="*/ 0 h 165"/>
                  <a:gd name="T84" fmla="*/ 52 w 186"/>
                  <a:gd name="T85" fmla="*/ 0 h 165"/>
                  <a:gd name="T86" fmla="*/ 26 w 186"/>
                  <a:gd name="T87" fmla="*/ 12 h 165"/>
                  <a:gd name="T88" fmla="*/ 36 w 186"/>
                  <a:gd name="T89" fmla="*/ 29 h 165"/>
                  <a:gd name="T90" fmla="*/ 7 w 186"/>
                  <a:gd name="T91" fmla="*/ 38 h 165"/>
                  <a:gd name="T92" fmla="*/ 0 w 186"/>
                  <a:gd name="T93" fmla="*/ 66 h 165"/>
                  <a:gd name="T94" fmla="*/ 9 w 186"/>
                  <a:gd name="T95" fmla="*/ 85 h 165"/>
                  <a:gd name="T96" fmla="*/ 9 w 186"/>
                  <a:gd name="T97" fmla="*/ 135 h 165"/>
                  <a:gd name="T98" fmla="*/ 76 w 186"/>
                  <a:gd name="T99" fmla="*/ 165 h 165"/>
                  <a:gd name="T100" fmla="*/ 186 w 186"/>
                  <a:gd name="T101" fmla="*/ 113 h 165"/>
                  <a:gd name="T102" fmla="*/ 168 w 186"/>
                  <a:gd name="T103" fmla="*/ 75 h 165"/>
                  <a:gd name="T104" fmla="*/ 168 w 186"/>
                  <a:gd name="T105" fmla="*/ 7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6" h="165">
                    <a:moveTo>
                      <a:pt x="168" y="75"/>
                    </a:moveTo>
                    <a:lnTo>
                      <a:pt x="167" y="74"/>
                    </a:lnTo>
                    <a:lnTo>
                      <a:pt x="166" y="71"/>
                    </a:lnTo>
                    <a:lnTo>
                      <a:pt x="163" y="67"/>
                    </a:lnTo>
                    <a:lnTo>
                      <a:pt x="161" y="63"/>
                    </a:lnTo>
                    <a:lnTo>
                      <a:pt x="158" y="60"/>
                    </a:lnTo>
                    <a:lnTo>
                      <a:pt x="156" y="57"/>
                    </a:lnTo>
                    <a:lnTo>
                      <a:pt x="154" y="55"/>
                    </a:lnTo>
                    <a:lnTo>
                      <a:pt x="153" y="53"/>
                    </a:lnTo>
                    <a:lnTo>
                      <a:pt x="151" y="49"/>
                    </a:lnTo>
                    <a:lnTo>
                      <a:pt x="148" y="47"/>
                    </a:lnTo>
                    <a:lnTo>
                      <a:pt x="146" y="44"/>
                    </a:lnTo>
                    <a:lnTo>
                      <a:pt x="144" y="42"/>
                    </a:lnTo>
                    <a:lnTo>
                      <a:pt x="142" y="39"/>
                    </a:lnTo>
                    <a:lnTo>
                      <a:pt x="139" y="37"/>
                    </a:lnTo>
                    <a:lnTo>
                      <a:pt x="136" y="36"/>
                    </a:lnTo>
                    <a:lnTo>
                      <a:pt x="133" y="36"/>
                    </a:lnTo>
                    <a:lnTo>
                      <a:pt x="131" y="35"/>
                    </a:lnTo>
                    <a:lnTo>
                      <a:pt x="128" y="35"/>
                    </a:lnTo>
                    <a:lnTo>
                      <a:pt x="124" y="35"/>
                    </a:lnTo>
                    <a:lnTo>
                      <a:pt x="122" y="35"/>
                    </a:lnTo>
                    <a:lnTo>
                      <a:pt x="118" y="35"/>
                    </a:lnTo>
                    <a:lnTo>
                      <a:pt x="114" y="35"/>
                    </a:lnTo>
                    <a:lnTo>
                      <a:pt x="111" y="35"/>
                    </a:lnTo>
                    <a:lnTo>
                      <a:pt x="108" y="35"/>
                    </a:lnTo>
                    <a:lnTo>
                      <a:pt x="105" y="34"/>
                    </a:lnTo>
                    <a:lnTo>
                      <a:pt x="101" y="34"/>
                    </a:lnTo>
                    <a:lnTo>
                      <a:pt x="97" y="34"/>
                    </a:lnTo>
                    <a:lnTo>
                      <a:pt x="94" y="33"/>
                    </a:lnTo>
                    <a:lnTo>
                      <a:pt x="90" y="31"/>
                    </a:lnTo>
                    <a:lnTo>
                      <a:pt x="86" y="29"/>
                    </a:lnTo>
                    <a:lnTo>
                      <a:pt x="81" y="26"/>
                    </a:lnTo>
                    <a:lnTo>
                      <a:pt x="78" y="24"/>
                    </a:lnTo>
                    <a:lnTo>
                      <a:pt x="74" y="21"/>
                    </a:lnTo>
                    <a:lnTo>
                      <a:pt x="70" y="18"/>
                    </a:lnTo>
                    <a:lnTo>
                      <a:pt x="67" y="15"/>
                    </a:lnTo>
                    <a:lnTo>
                      <a:pt x="65" y="13"/>
                    </a:lnTo>
                    <a:lnTo>
                      <a:pt x="62" y="10"/>
                    </a:lnTo>
                    <a:lnTo>
                      <a:pt x="58" y="7"/>
                    </a:lnTo>
                    <a:lnTo>
                      <a:pt x="56" y="4"/>
                    </a:lnTo>
                    <a:lnTo>
                      <a:pt x="55" y="3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26" y="12"/>
                    </a:lnTo>
                    <a:lnTo>
                      <a:pt x="36" y="29"/>
                    </a:lnTo>
                    <a:lnTo>
                      <a:pt x="7" y="38"/>
                    </a:lnTo>
                    <a:lnTo>
                      <a:pt x="0" y="66"/>
                    </a:lnTo>
                    <a:lnTo>
                      <a:pt x="9" y="85"/>
                    </a:lnTo>
                    <a:lnTo>
                      <a:pt x="9" y="135"/>
                    </a:lnTo>
                    <a:lnTo>
                      <a:pt x="76" y="165"/>
                    </a:lnTo>
                    <a:lnTo>
                      <a:pt x="186" y="113"/>
                    </a:lnTo>
                    <a:lnTo>
                      <a:pt x="168" y="75"/>
                    </a:lnTo>
                    <a:lnTo>
                      <a:pt x="168" y="75"/>
                    </a:lnTo>
                    <a:close/>
                  </a:path>
                </a:pathLst>
              </a:custGeom>
              <a:solidFill>
                <a:srgbClr val="2E3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>
                <a:off x="4137026" y="1139826"/>
                <a:ext cx="31750" cy="41275"/>
              </a:xfrm>
              <a:custGeom>
                <a:avLst/>
                <a:gdLst>
                  <a:gd name="T0" fmla="*/ 39 w 80"/>
                  <a:gd name="T1" fmla="*/ 15 h 103"/>
                  <a:gd name="T2" fmla="*/ 77 w 80"/>
                  <a:gd name="T3" fmla="*/ 17 h 103"/>
                  <a:gd name="T4" fmla="*/ 80 w 80"/>
                  <a:gd name="T5" fmla="*/ 42 h 103"/>
                  <a:gd name="T6" fmla="*/ 45 w 80"/>
                  <a:gd name="T7" fmla="*/ 50 h 103"/>
                  <a:gd name="T8" fmla="*/ 51 w 80"/>
                  <a:gd name="T9" fmla="*/ 103 h 103"/>
                  <a:gd name="T10" fmla="*/ 8 w 80"/>
                  <a:gd name="T11" fmla="*/ 92 h 103"/>
                  <a:gd name="T12" fmla="*/ 9 w 80"/>
                  <a:gd name="T13" fmla="*/ 44 h 103"/>
                  <a:gd name="T14" fmla="*/ 0 w 80"/>
                  <a:gd name="T15" fmla="*/ 23 h 103"/>
                  <a:gd name="T16" fmla="*/ 4 w 80"/>
                  <a:gd name="T17" fmla="*/ 0 h 103"/>
                  <a:gd name="T18" fmla="*/ 39 w 80"/>
                  <a:gd name="T19" fmla="*/ 15 h 103"/>
                  <a:gd name="T20" fmla="*/ 39 w 80"/>
                  <a:gd name="T21" fmla="*/ 1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103">
                    <a:moveTo>
                      <a:pt x="39" y="15"/>
                    </a:moveTo>
                    <a:lnTo>
                      <a:pt x="77" y="17"/>
                    </a:lnTo>
                    <a:lnTo>
                      <a:pt x="80" y="42"/>
                    </a:lnTo>
                    <a:lnTo>
                      <a:pt x="45" y="50"/>
                    </a:lnTo>
                    <a:lnTo>
                      <a:pt x="51" y="103"/>
                    </a:lnTo>
                    <a:lnTo>
                      <a:pt x="8" y="92"/>
                    </a:lnTo>
                    <a:lnTo>
                      <a:pt x="9" y="44"/>
                    </a:lnTo>
                    <a:lnTo>
                      <a:pt x="0" y="23"/>
                    </a:lnTo>
                    <a:lnTo>
                      <a:pt x="4" y="0"/>
                    </a:lnTo>
                    <a:lnTo>
                      <a:pt x="39" y="15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>
                <a:off x="4206876" y="1093788"/>
                <a:ext cx="95250" cy="73025"/>
              </a:xfrm>
              <a:custGeom>
                <a:avLst/>
                <a:gdLst>
                  <a:gd name="T0" fmla="*/ 209 w 239"/>
                  <a:gd name="T1" fmla="*/ 117 h 185"/>
                  <a:gd name="T2" fmla="*/ 207 w 239"/>
                  <a:gd name="T3" fmla="*/ 118 h 185"/>
                  <a:gd name="T4" fmla="*/ 202 w 239"/>
                  <a:gd name="T5" fmla="*/ 122 h 185"/>
                  <a:gd name="T6" fmla="*/ 195 w 239"/>
                  <a:gd name="T7" fmla="*/ 128 h 185"/>
                  <a:gd name="T8" fmla="*/ 187 w 239"/>
                  <a:gd name="T9" fmla="*/ 135 h 185"/>
                  <a:gd name="T10" fmla="*/ 183 w 239"/>
                  <a:gd name="T11" fmla="*/ 139 h 185"/>
                  <a:gd name="T12" fmla="*/ 177 w 239"/>
                  <a:gd name="T13" fmla="*/ 142 h 185"/>
                  <a:gd name="T14" fmla="*/ 173 w 239"/>
                  <a:gd name="T15" fmla="*/ 146 h 185"/>
                  <a:gd name="T16" fmla="*/ 167 w 239"/>
                  <a:gd name="T17" fmla="*/ 151 h 185"/>
                  <a:gd name="T18" fmla="*/ 163 w 239"/>
                  <a:gd name="T19" fmla="*/ 154 h 185"/>
                  <a:gd name="T20" fmla="*/ 157 w 239"/>
                  <a:gd name="T21" fmla="*/ 157 h 185"/>
                  <a:gd name="T22" fmla="*/ 148 w 239"/>
                  <a:gd name="T23" fmla="*/ 164 h 185"/>
                  <a:gd name="T24" fmla="*/ 140 w 239"/>
                  <a:gd name="T25" fmla="*/ 167 h 185"/>
                  <a:gd name="T26" fmla="*/ 132 w 239"/>
                  <a:gd name="T27" fmla="*/ 171 h 185"/>
                  <a:gd name="T28" fmla="*/ 127 w 239"/>
                  <a:gd name="T29" fmla="*/ 173 h 185"/>
                  <a:gd name="T30" fmla="*/ 122 w 239"/>
                  <a:gd name="T31" fmla="*/ 174 h 185"/>
                  <a:gd name="T32" fmla="*/ 116 w 239"/>
                  <a:gd name="T33" fmla="*/ 174 h 185"/>
                  <a:gd name="T34" fmla="*/ 81 w 239"/>
                  <a:gd name="T35" fmla="*/ 149 h 185"/>
                  <a:gd name="T36" fmla="*/ 34 w 239"/>
                  <a:gd name="T37" fmla="*/ 185 h 185"/>
                  <a:gd name="T38" fmla="*/ 0 w 239"/>
                  <a:gd name="T39" fmla="*/ 148 h 185"/>
                  <a:gd name="T40" fmla="*/ 4 w 239"/>
                  <a:gd name="T41" fmla="*/ 145 h 185"/>
                  <a:gd name="T42" fmla="*/ 10 w 239"/>
                  <a:gd name="T43" fmla="*/ 144 h 185"/>
                  <a:gd name="T44" fmla="*/ 14 w 239"/>
                  <a:gd name="T45" fmla="*/ 142 h 185"/>
                  <a:gd name="T46" fmla="*/ 20 w 239"/>
                  <a:gd name="T47" fmla="*/ 141 h 185"/>
                  <a:gd name="T48" fmla="*/ 26 w 239"/>
                  <a:gd name="T49" fmla="*/ 139 h 185"/>
                  <a:gd name="T50" fmla="*/ 34 w 239"/>
                  <a:gd name="T51" fmla="*/ 135 h 185"/>
                  <a:gd name="T52" fmla="*/ 43 w 239"/>
                  <a:gd name="T53" fmla="*/ 133 h 185"/>
                  <a:gd name="T54" fmla="*/ 51 w 239"/>
                  <a:gd name="T55" fmla="*/ 129 h 185"/>
                  <a:gd name="T56" fmla="*/ 58 w 239"/>
                  <a:gd name="T57" fmla="*/ 127 h 185"/>
                  <a:gd name="T58" fmla="*/ 63 w 239"/>
                  <a:gd name="T59" fmla="*/ 124 h 185"/>
                  <a:gd name="T60" fmla="*/ 68 w 239"/>
                  <a:gd name="T61" fmla="*/ 122 h 185"/>
                  <a:gd name="T62" fmla="*/ 73 w 239"/>
                  <a:gd name="T63" fmla="*/ 119 h 185"/>
                  <a:gd name="T64" fmla="*/ 78 w 239"/>
                  <a:gd name="T65" fmla="*/ 117 h 185"/>
                  <a:gd name="T66" fmla="*/ 84 w 239"/>
                  <a:gd name="T67" fmla="*/ 114 h 185"/>
                  <a:gd name="T68" fmla="*/ 89 w 239"/>
                  <a:gd name="T69" fmla="*/ 111 h 185"/>
                  <a:gd name="T70" fmla="*/ 95 w 239"/>
                  <a:gd name="T71" fmla="*/ 109 h 185"/>
                  <a:gd name="T72" fmla="*/ 100 w 239"/>
                  <a:gd name="T73" fmla="*/ 106 h 185"/>
                  <a:gd name="T74" fmla="*/ 106 w 239"/>
                  <a:gd name="T75" fmla="*/ 103 h 185"/>
                  <a:gd name="T76" fmla="*/ 111 w 239"/>
                  <a:gd name="T77" fmla="*/ 99 h 185"/>
                  <a:gd name="T78" fmla="*/ 118 w 239"/>
                  <a:gd name="T79" fmla="*/ 96 h 185"/>
                  <a:gd name="T80" fmla="*/ 123 w 239"/>
                  <a:gd name="T81" fmla="*/ 92 h 185"/>
                  <a:gd name="T82" fmla="*/ 129 w 239"/>
                  <a:gd name="T83" fmla="*/ 88 h 185"/>
                  <a:gd name="T84" fmla="*/ 135 w 239"/>
                  <a:gd name="T85" fmla="*/ 85 h 185"/>
                  <a:gd name="T86" fmla="*/ 141 w 239"/>
                  <a:gd name="T87" fmla="*/ 80 h 185"/>
                  <a:gd name="T88" fmla="*/ 146 w 239"/>
                  <a:gd name="T89" fmla="*/ 76 h 185"/>
                  <a:gd name="T90" fmla="*/ 153 w 239"/>
                  <a:gd name="T91" fmla="*/ 73 h 185"/>
                  <a:gd name="T92" fmla="*/ 158 w 239"/>
                  <a:gd name="T93" fmla="*/ 68 h 185"/>
                  <a:gd name="T94" fmla="*/ 164 w 239"/>
                  <a:gd name="T95" fmla="*/ 64 h 185"/>
                  <a:gd name="T96" fmla="*/ 169 w 239"/>
                  <a:gd name="T97" fmla="*/ 59 h 185"/>
                  <a:gd name="T98" fmla="*/ 175 w 239"/>
                  <a:gd name="T99" fmla="*/ 55 h 185"/>
                  <a:gd name="T100" fmla="*/ 179 w 239"/>
                  <a:gd name="T101" fmla="*/ 51 h 185"/>
                  <a:gd name="T102" fmla="*/ 185 w 239"/>
                  <a:gd name="T103" fmla="*/ 47 h 185"/>
                  <a:gd name="T104" fmla="*/ 190 w 239"/>
                  <a:gd name="T105" fmla="*/ 43 h 185"/>
                  <a:gd name="T106" fmla="*/ 195 w 239"/>
                  <a:gd name="T107" fmla="*/ 38 h 185"/>
                  <a:gd name="T108" fmla="*/ 201 w 239"/>
                  <a:gd name="T109" fmla="*/ 34 h 185"/>
                  <a:gd name="T110" fmla="*/ 210 w 239"/>
                  <a:gd name="T111" fmla="*/ 25 h 185"/>
                  <a:gd name="T112" fmla="*/ 218 w 239"/>
                  <a:gd name="T113" fmla="*/ 19 h 185"/>
                  <a:gd name="T114" fmla="*/ 224 w 239"/>
                  <a:gd name="T115" fmla="*/ 13 h 185"/>
                  <a:gd name="T116" fmla="*/ 230 w 239"/>
                  <a:gd name="T117" fmla="*/ 9 h 185"/>
                  <a:gd name="T118" fmla="*/ 233 w 239"/>
                  <a:gd name="T119" fmla="*/ 4 h 185"/>
                  <a:gd name="T120" fmla="*/ 239 w 239"/>
                  <a:gd name="T121" fmla="*/ 1 h 185"/>
                  <a:gd name="T122" fmla="*/ 239 w 239"/>
                  <a:gd name="T1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9" h="185">
                    <a:moveTo>
                      <a:pt x="239" y="0"/>
                    </a:moveTo>
                    <a:lnTo>
                      <a:pt x="209" y="117"/>
                    </a:lnTo>
                    <a:lnTo>
                      <a:pt x="208" y="117"/>
                    </a:lnTo>
                    <a:lnTo>
                      <a:pt x="207" y="118"/>
                    </a:lnTo>
                    <a:lnTo>
                      <a:pt x="205" y="119"/>
                    </a:lnTo>
                    <a:lnTo>
                      <a:pt x="202" y="122"/>
                    </a:lnTo>
                    <a:lnTo>
                      <a:pt x="199" y="124"/>
                    </a:lnTo>
                    <a:lnTo>
                      <a:pt x="195" y="128"/>
                    </a:lnTo>
                    <a:lnTo>
                      <a:pt x="191" y="131"/>
                    </a:lnTo>
                    <a:lnTo>
                      <a:pt x="187" y="135"/>
                    </a:lnTo>
                    <a:lnTo>
                      <a:pt x="185" y="137"/>
                    </a:lnTo>
                    <a:lnTo>
                      <a:pt x="183" y="139"/>
                    </a:lnTo>
                    <a:lnTo>
                      <a:pt x="179" y="140"/>
                    </a:lnTo>
                    <a:lnTo>
                      <a:pt x="177" y="142"/>
                    </a:lnTo>
                    <a:lnTo>
                      <a:pt x="175" y="144"/>
                    </a:lnTo>
                    <a:lnTo>
                      <a:pt x="173" y="146"/>
                    </a:lnTo>
                    <a:lnTo>
                      <a:pt x="170" y="149"/>
                    </a:lnTo>
                    <a:lnTo>
                      <a:pt x="167" y="151"/>
                    </a:lnTo>
                    <a:lnTo>
                      <a:pt x="165" y="152"/>
                    </a:lnTo>
                    <a:lnTo>
                      <a:pt x="163" y="154"/>
                    </a:lnTo>
                    <a:lnTo>
                      <a:pt x="159" y="155"/>
                    </a:lnTo>
                    <a:lnTo>
                      <a:pt x="157" y="157"/>
                    </a:lnTo>
                    <a:lnTo>
                      <a:pt x="153" y="161"/>
                    </a:lnTo>
                    <a:lnTo>
                      <a:pt x="148" y="164"/>
                    </a:lnTo>
                    <a:lnTo>
                      <a:pt x="144" y="166"/>
                    </a:lnTo>
                    <a:lnTo>
                      <a:pt x="140" y="167"/>
                    </a:lnTo>
                    <a:lnTo>
                      <a:pt x="135" y="170"/>
                    </a:lnTo>
                    <a:lnTo>
                      <a:pt x="132" y="171"/>
                    </a:lnTo>
                    <a:lnTo>
                      <a:pt x="129" y="172"/>
                    </a:lnTo>
                    <a:lnTo>
                      <a:pt x="127" y="173"/>
                    </a:lnTo>
                    <a:lnTo>
                      <a:pt x="123" y="173"/>
                    </a:lnTo>
                    <a:lnTo>
                      <a:pt x="122" y="174"/>
                    </a:lnTo>
                    <a:lnTo>
                      <a:pt x="118" y="174"/>
                    </a:lnTo>
                    <a:lnTo>
                      <a:pt x="116" y="174"/>
                    </a:lnTo>
                    <a:lnTo>
                      <a:pt x="113" y="174"/>
                    </a:lnTo>
                    <a:lnTo>
                      <a:pt x="81" y="149"/>
                    </a:lnTo>
                    <a:lnTo>
                      <a:pt x="87" y="182"/>
                    </a:lnTo>
                    <a:lnTo>
                      <a:pt x="34" y="185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1" y="146"/>
                    </a:lnTo>
                    <a:lnTo>
                      <a:pt x="4" y="145"/>
                    </a:lnTo>
                    <a:lnTo>
                      <a:pt x="8" y="145"/>
                    </a:lnTo>
                    <a:lnTo>
                      <a:pt x="10" y="144"/>
                    </a:lnTo>
                    <a:lnTo>
                      <a:pt x="12" y="143"/>
                    </a:lnTo>
                    <a:lnTo>
                      <a:pt x="14" y="142"/>
                    </a:lnTo>
                    <a:lnTo>
                      <a:pt x="18" y="142"/>
                    </a:lnTo>
                    <a:lnTo>
                      <a:pt x="20" y="141"/>
                    </a:lnTo>
                    <a:lnTo>
                      <a:pt x="24" y="140"/>
                    </a:lnTo>
                    <a:lnTo>
                      <a:pt x="26" y="139"/>
                    </a:lnTo>
                    <a:lnTo>
                      <a:pt x="31" y="138"/>
                    </a:lnTo>
                    <a:lnTo>
                      <a:pt x="34" y="135"/>
                    </a:lnTo>
                    <a:lnTo>
                      <a:pt x="39" y="134"/>
                    </a:lnTo>
                    <a:lnTo>
                      <a:pt x="43" y="133"/>
                    </a:lnTo>
                    <a:lnTo>
                      <a:pt x="47" y="131"/>
                    </a:lnTo>
                    <a:lnTo>
                      <a:pt x="51" y="129"/>
                    </a:lnTo>
                    <a:lnTo>
                      <a:pt x="56" y="127"/>
                    </a:lnTo>
                    <a:lnTo>
                      <a:pt x="58" y="127"/>
                    </a:lnTo>
                    <a:lnTo>
                      <a:pt x="61" y="126"/>
                    </a:lnTo>
                    <a:lnTo>
                      <a:pt x="63" y="124"/>
                    </a:lnTo>
                    <a:lnTo>
                      <a:pt x="65" y="123"/>
                    </a:lnTo>
                    <a:lnTo>
                      <a:pt x="68" y="122"/>
                    </a:lnTo>
                    <a:lnTo>
                      <a:pt x="70" y="121"/>
                    </a:lnTo>
                    <a:lnTo>
                      <a:pt x="73" y="119"/>
                    </a:lnTo>
                    <a:lnTo>
                      <a:pt x="75" y="118"/>
                    </a:lnTo>
                    <a:lnTo>
                      <a:pt x="78" y="117"/>
                    </a:lnTo>
                    <a:lnTo>
                      <a:pt x="80" y="116"/>
                    </a:lnTo>
                    <a:lnTo>
                      <a:pt x="84" y="114"/>
                    </a:lnTo>
                    <a:lnTo>
                      <a:pt x="86" y="113"/>
                    </a:lnTo>
                    <a:lnTo>
                      <a:pt x="89" y="111"/>
                    </a:lnTo>
                    <a:lnTo>
                      <a:pt x="91" y="110"/>
                    </a:lnTo>
                    <a:lnTo>
                      <a:pt x="95" y="109"/>
                    </a:lnTo>
                    <a:lnTo>
                      <a:pt x="97" y="108"/>
                    </a:lnTo>
                    <a:lnTo>
                      <a:pt x="100" y="106"/>
                    </a:lnTo>
                    <a:lnTo>
                      <a:pt x="102" y="105"/>
                    </a:lnTo>
                    <a:lnTo>
                      <a:pt x="106" y="103"/>
                    </a:lnTo>
                    <a:lnTo>
                      <a:pt x="109" y="101"/>
                    </a:lnTo>
                    <a:lnTo>
                      <a:pt x="111" y="99"/>
                    </a:lnTo>
                    <a:lnTo>
                      <a:pt x="114" y="98"/>
                    </a:lnTo>
                    <a:lnTo>
                      <a:pt x="118" y="96"/>
                    </a:lnTo>
                    <a:lnTo>
                      <a:pt x="120" y="95"/>
                    </a:lnTo>
                    <a:lnTo>
                      <a:pt x="123" y="92"/>
                    </a:lnTo>
                    <a:lnTo>
                      <a:pt x="127" y="90"/>
                    </a:lnTo>
                    <a:lnTo>
                      <a:pt x="129" y="88"/>
                    </a:lnTo>
                    <a:lnTo>
                      <a:pt x="132" y="87"/>
                    </a:lnTo>
                    <a:lnTo>
                      <a:pt x="135" y="85"/>
                    </a:lnTo>
                    <a:lnTo>
                      <a:pt x="137" y="83"/>
                    </a:lnTo>
                    <a:lnTo>
                      <a:pt x="141" y="80"/>
                    </a:lnTo>
                    <a:lnTo>
                      <a:pt x="144" y="78"/>
                    </a:lnTo>
                    <a:lnTo>
                      <a:pt x="146" y="76"/>
                    </a:lnTo>
                    <a:lnTo>
                      <a:pt x="150" y="75"/>
                    </a:lnTo>
                    <a:lnTo>
                      <a:pt x="153" y="73"/>
                    </a:lnTo>
                    <a:lnTo>
                      <a:pt x="156" y="70"/>
                    </a:lnTo>
                    <a:lnTo>
                      <a:pt x="158" y="68"/>
                    </a:lnTo>
                    <a:lnTo>
                      <a:pt x="161" y="66"/>
                    </a:lnTo>
                    <a:lnTo>
                      <a:pt x="164" y="64"/>
                    </a:lnTo>
                    <a:lnTo>
                      <a:pt x="166" y="62"/>
                    </a:lnTo>
                    <a:lnTo>
                      <a:pt x="169" y="59"/>
                    </a:lnTo>
                    <a:lnTo>
                      <a:pt x="172" y="57"/>
                    </a:lnTo>
                    <a:lnTo>
                      <a:pt x="175" y="55"/>
                    </a:lnTo>
                    <a:lnTo>
                      <a:pt x="177" y="54"/>
                    </a:lnTo>
                    <a:lnTo>
                      <a:pt x="179" y="51"/>
                    </a:lnTo>
                    <a:lnTo>
                      <a:pt x="183" y="49"/>
                    </a:lnTo>
                    <a:lnTo>
                      <a:pt x="185" y="47"/>
                    </a:lnTo>
                    <a:lnTo>
                      <a:pt x="188" y="45"/>
                    </a:lnTo>
                    <a:lnTo>
                      <a:pt x="190" y="43"/>
                    </a:lnTo>
                    <a:lnTo>
                      <a:pt x="192" y="42"/>
                    </a:lnTo>
                    <a:lnTo>
                      <a:pt x="195" y="38"/>
                    </a:lnTo>
                    <a:lnTo>
                      <a:pt x="198" y="37"/>
                    </a:lnTo>
                    <a:lnTo>
                      <a:pt x="201" y="34"/>
                    </a:lnTo>
                    <a:lnTo>
                      <a:pt x="206" y="30"/>
                    </a:lnTo>
                    <a:lnTo>
                      <a:pt x="210" y="25"/>
                    </a:lnTo>
                    <a:lnTo>
                      <a:pt x="214" y="23"/>
                    </a:lnTo>
                    <a:lnTo>
                      <a:pt x="218" y="19"/>
                    </a:lnTo>
                    <a:lnTo>
                      <a:pt x="221" y="16"/>
                    </a:lnTo>
                    <a:lnTo>
                      <a:pt x="224" y="13"/>
                    </a:lnTo>
                    <a:lnTo>
                      <a:pt x="228" y="11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3" y="4"/>
                    </a:lnTo>
                    <a:lnTo>
                      <a:pt x="236" y="3"/>
                    </a:lnTo>
                    <a:lnTo>
                      <a:pt x="239" y="1"/>
                    </a:lnTo>
                    <a:lnTo>
                      <a:pt x="239" y="0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CC99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4375151" y="1038226"/>
                <a:ext cx="131763" cy="44450"/>
              </a:xfrm>
              <a:custGeom>
                <a:avLst/>
                <a:gdLst>
                  <a:gd name="T0" fmla="*/ 6 w 330"/>
                  <a:gd name="T1" fmla="*/ 45 h 110"/>
                  <a:gd name="T2" fmla="*/ 19 w 330"/>
                  <a:gd name="T3" fmla="*/ 43 h 110"/>
                  <a:gd name="T4" fmla="*/ 35 w 330"/>
                  <a:gd name="T5" fmla="*/ 38 h 110"/>
                  <a:gd name="T6" fmla="*/ 45 w 330"/>
                  <a:gd name="T7" fmla="*/ 37 h 110"/>
                  <a:gd name="T8" fmla="*/ 56 w 330"/>
                  <a:gd name="T9" fmla="*/ 35 h 110"/>
                  <a:gd name="T10" fmla="*/ 69 w 330"/>
                  <a:gd name="T11" fmla="*/ 34 h 110"/>
                  <a:gd name="T12" fmla="*/ 81 w 330"/>
                  <a:gd name="T13" fmla="*/ 33 h 110"/>
                  <a:gd name="T14" fmla="*/ 94 w 330"/>
                  <a:gd name="T15" fmla="*/ 31 h 110"/>
                  <a:gd name="T16" fmla="*/ 107 w 330"/>
                  <a:gd name="T17" fmla="*/ 30 h 110"/>
                  <a:gd name="T18" fmla="*/ 119 w 330"/>
                  <a:gd name="T19" fmla="*/ 29 h 110"/>
                  <a:gd name="T20" fmla="*/ 132 w 330"/>
                  <a:gd name="T21" fmla="*/ 29 h 110"/>
                  <a:gd name="T22" fmla="*/ 144 w 330"/>
                  <a:gd name="T23" fmla="*/ 29 h 110"/>
                  <a:gd name="T24" fmla="*/ 157 w 330"/>
                  <a:gd name="T25" fmla="*/ 29 h 110"/>
                  <a:gd name="T26" fmla="*/ 166 w 330"/>
                  <a:gd name="T27" fmla="*/ 29 h 110"/>
                  <a:gd name="T28" fmla="*/ 179 w 330"/>
                  <a:gd name="T29" fmla="*/ 29 h 110"/>
                  <a:gd name="T30" fmla="*/ 196 w 330"/>
                  <a:gd name="T31" fmla="*/ 32 h 110"/>
                  <a:gd name="T32" fmla="*/ 209 w 330"/>
                  <a:gd name="T33" fmla="*/ 35 h 110"/>
                  <a:gd name="T34" fmla="*/ 221 w 330"/>
                  <a:gd name="T35" fmla="*/ 41 h 110"/>
                  <a:gd name="T36" fmla="*/ 232 w 330"/>
                  <a:gd name="T37" fmla="*/ 52 h 110"/>
                  <a:gd name="T38" fmla="*/ 232 w 330"/>
                  <a:gd name="T39" fmla="*/ 64 h 110"/>
                  <a:gd name="T40" fmla="*/ 226 w 330"/>
                  <a:gd name="T41" fmla="*/ 79 h 110"/>
                  <a:gd name="T42" fmla="*/ 218 w 330"/>
                  <a:gd name="T43" fmla="*/ 95 h 110"/>
                  <a:gd name="T44" fmla="*/ 211 w 330"/>
                  <a:gd name="T45" fmla="*/ 110 h 110"/>
                  <a:gd name="T46" fmla="*/ 225 w 330"/>
                  <a:gd name="T47" fmla="*/ 100 h 110"/>
                  <a:gd name="T48" fmla="*/ 235 w 330"/>
                  <a:gd name="T49" fmla="*/ 95 h 110"/>
                  <a:gd name="T50" fmla="*/ 244 w 330"/>
                  <a:gd name="T51" fmla="*/ 88 h 110"/>
                  <a:gd name="T52" fmla="*/ 257 w 330"/>
                  <a:gd name="T53" fmla="*/ 83 h 110"/>
                  <a:gd name="T54" fmla="*/ 270 w 330"/>
                  <a:gd name="T55" fmla="*/ 78 h 110"/>
                  <a:gd name="T56" fmla="*/ 282 w 330"/>
                  <a:gd name="T57" fmla="*/ 76 h 110"/>
                  <a:gd name="T58" fmla="*/ 293 w 330"/>
                  <a:gd name="T59" fmla="*/ 74 h 110"/>
                  <a:gd name="T60" fmla="*/ 303 w 330"/>
                  <a:gd name="T61" fmla="*/ 75 h 110"/>
                  <a:gd name="T62" fmla="*/ 317 w 330"/>
                  <a:gd name="T63" fmla="*/ 78 h 110"/>
                  <a:gd name="T64" fmla="*/ 326 w 330"/>
                  <a:gd name="T65" fmla="*/ 83 h 110"/>
                  <a:gd name="T66" fmla="*/ 329 w 330"/>
                  <a:gd name="T67" fmla="*/ 83 h 110"/>
                  <a:gd name="T68" fmla="*/ 318 w 330"/>
                  <a:gd name="T69" fmla="*/ 68 h 110"/>
                  <a:gd name="T70" fmla="*/ 309 w 330"/>
                  <a:gd name="T71" fmla="*/ 58 h 110"/>
                  <a:gd name="T72" fmla="*/ 298 w 330"/>
                  <a:gd name="T73" fmla="*/ 47 h 110"/>
                  <a:gd name="T74" fmla="*/ 286 w 330"/>
                  <a:gd name="T75" fmla="*/ 36 h 110"/>
                  <a:gd name="T76" fmla="*/ 271 w 330"/>
                  <a:gd name="T77" fmla="*/ 25 h 110"/>
                  <a:gd name="T78" fmla="*/ 254 w 330"/>
                  <a:gd name="T79" fmla="*/ 18 h 110"/>
                  <a:gd name="T80" fmla="*/ 236 w 330"/>
                  <a:gd name="T81" fmla="*/ 10 h 110"/>
                  <a:gd name="T82" fmla="*/ 226 w 330"/>
                  <a:gd name="T83" fmla="*/ 7 h 110"/>
                  <a:gd name="T84" fmla="*/ 216 w 330"/>
                  <a:gd name="T85" fmla="*/ 5 h 110"/>
                  <a:gd name="T86" fmla="*/ 206 w 330"/>
                  <a:gd name="T87" fmla="*/ 3 h 110"/>
                  <a:gd name="T88" fmla="*/ 195 w 330"/>
                  <a:gd name="T89" fmla="*/ 2 h 110"/>
                  <a:gd name="T90" fmla="*/ 184 w 330"/>
                  <a:gd name="T91" fmla="*/ 1 h 110"/>
                  <a:gd name="T92" fmla="*/ 174 w 330"/>
                  <a:gd name="T93" fmla="*/ 1 h 110"/>
                  <a:gd name="T94" fmla="*/ 162 w 330"/>
                  <a:gd name="T95" fmla="*/ 0 h 110"/>
                  <a:gd name="T96" fmla="*/ 151 w 330"/>
                  <a:gd name="T97" fmla="*/ 1 h 110"/>
                  <a:gd name="T98" fmla="*/ 141 w 330"/>
                  <a:gd name="T99" fmla="*/ 1 h 110"/>
                  <a:gd name="T100" fmla="*/ 130 w 330"/>
                  <a:gd name="T101" fmla="*/ 2 h 110"/>
                  <a:gd name="T102" fmla="*/ 120 w 330"/>
                  <a:gd name="T103" fmla="*/ 3 h 110"/>
                  <a:gd name="T104" fmla="*/ 110 w 330"/>
                  <a:gd name="T105" fmla="*/ 4 h 110"/>
                  <a:gd name="T106" fmla="*/ 100 w 330"/>
                  <a:gd name="T107" fmla="*/ 7 h 110"/>
                  <a:gd name="T108" fmla="*/ 83 w 330"/>
                  <a:gd name="T109" fmla="*/ 11 h 110"/>
                  <a:gd name="T110" fmla="*/ 64 w 330"/>
                  <a:gd name="T111" fmla="*/ 16 h 110"/>
                  <a:gd name="T112" fmla="*/ 49 w 330"/>
                  <a:gd name="T113" fmla="*/ 22 h 110"/>
                  <a:gd name="T114" fmla="*/ 33 w 330"/>
                  <a:gd name="T115" fmla="*/ 29 h 110"/>
                  <a:gd name="T116" fmla="*/ 21 w 330"/>
                  <a:gd name="T117" fmla="*/ 34 h 110"/>
                  <a:gd name="T118" fmla="*/ 11 w 330"/>
                  <a:gd name="T119" fmla="*/ 40 h 110"/>
                  <a:gd name="T120" fmla="*/ 2 w 330"/>
                  <a:gd name="T121" fmla="*/ 4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0" h="110">
                    <a:moveTo>
                      <a:pt x="0" y="46"/>
                    </a:moveTo>
                    <a:lnTo>
                      <a:pt x="2" y="46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9" y="44"/>
                    </a:lnTo>
                    <a:lnTo>
                      <a:pt x="11" y="44"/>
                    </a:lnTo>
                    <a:lnTo>
                      <a:pt x="16" y="43"/>
                    </a:lnTo>
                    <a:lnTo>
                      <a:pt x="19" y="43"/>
                    </a:lnTo>
                    <a:lnTo>
                      <a:pt x="24" y="42"/>
                    </a:lnTo>
                    <a:lnTo>
                      <a:pt x="28" y="41"/>
                    </a:lnTo>
                    <a:lnTo>
                      <a:pt x="32" y="40"/>
                    </a:lnTo>
                    <a:lnTo>
                      <a:pt x="35" y="38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2" y="38"/>
                    </a:lnTo>
                    <a:lnTo>
                      <a:pt x="45" y="37"/>
                    </a:lnTo>
                    <a:lnTo>
                      <a:pt x="48" y="37"/>
                    </a:lnTo>
                    <a:lnTo>
                      <a:pt x="51" y="36"/>
                    </a:lnTo>
                    <a:lnTo>
                      <a:pt x="54" y="36"/>
                    </a:lnTo>
                    <a:lnTo>
                      <a:pt x="56" y="35"/>
                    </a:lnTo>
                    <a:lnTo>
                      <a:pt x="60" y="35"/>
                    </a:lnTo>
                    <a:lnTo>
                      <a:pt x="62" y="35"/>
                    </a:lnTo>
                    <a:lnTo>
                      <a:pt x="65" y="35"/>
                    </a:lnTo>
                    <a:lnTo>
                      <a:pt x="69" y="34"/>
                    </a:lnTo>
                    <a:lnTo>
                      <a:pt x="72" y="34"/>
                    </a:lnTo>
                    <a:lnTo>
                      <a:pt x="75" y="33"/>
                    </a:lnTo>
                    <a:lnTo>
                      <a:pt x="78" y="33"/>
                    </a:lnTo>
                    <a:lnTo>
                      <a:pt x="81" y="33"/>
                    </a:lnTo>
                    <a:lnTo>
                      <a:pt x="85" y="32"/>
                    </a:lnTo>
                    <a:lnTo>
                      <a:pt x="87" y="32"/>
                    </a:lnTo>
                    <a:lnTo>
                      <a:pt x="91" y="32"/>
                    </a:lnTo>
                    <a:lnTo>
                      <a:pt x="94" y="31"/>
                    </a:lnTo>
                    <a:lnTo>
                      <a:pt x="97" y="31"/>
                    </a:lnTo>
                    <a:lnTo>
                      <a:pt x="100" y="31"/>
                    </a:lnTo>
                    <a:lnTo>
                      <a:pt x="104" y="31"/>
                    </a:lnTo>
                    <a:lnTo>
                      <a:pt x="107" y="30"/>
                    </a:lnTo>
                    <a:lnTo>
                      <a:pt x="110" y="30"/>
                    </a:lnTo>
                    <a:lnTo>
                      <a:pt x="114" y="29"/>
                    </a:lnTo>
                    <a:lnTo>
                      <a:pt x="117" y="29"/>
                    </a:lnTo>
                    <a:lnTo>
                      <a:pt x="119" y="29"/>
                    </a:lnTo>
                    <a:lnTo>
                      <a:pt x="124" y="29"/>
                    </a:lnTo>
                    <a:lnTo>
                      <a:pt x="126" y="29"/>
                    </a:lnTo>
                    <a:lnTo>
                      <a:pt x="130" y="29"/>
                    </a:lnTo>
                    <a:lnTo>
                      <a:pt x="132" y="29"/>
                    </a:lnTo>
                    <a:lnTo>
                      <a:pt x="136" y="29"/>
                    </a:lnTo>
                    <a:lnTo>
                      <a:pt x="139" y="29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48" y="29"/>
                    </a:lnTo>
                    <a:lnTo>
                      <a:pt x="151" y="29"/>
                    </a:lnTo>
                    <a:lnTo>
                      <a:pt x="154" y="29"/>
                    </a:lnTo>
                    <a:lnTo>
                      <a:pt x="157" y="29"/>
                    </a:lnTo>
                    <a:lnTo>
                      <a:pt x="159" y="29"/>
                    </a:lnTo>
                    <a:lnTo>
                      <a:pt x="162" y="29"/>
                    </a:lnTo>
                    <a:lnTo>
                      <a:pt x="164" y="29"/>
                    </a:lnTo>
                    <a:lnTo>
                      <a:pt x="166" y="29"/>
                    </a:lnTo>
                    <a:lnTo>
                      <a:pt x="170" y="29"/>
                    </a:lnTo>
                    <a:lnTo>
                      <a:pt x="172" y="29"/>
                    </a:lnTo>
                    <a:lnTo>
                      <a:pt x="174" y="29"/>
                    </a:lnTo>
                    <a:lnTo>
                      <a:pt x="179" y="29"/>
                    </a:lnTo>
                    <a:lnTo>
                      <a:pt x="183" y="30"/>
                    </a:lnTo>
                    <a:lnTo>
                      <a:pt x="187" y="31"/>
                    </a:lnTo>
                    <a:lnTo>
                      <a:pt x="192" y="31"/>
                    </a:lnTo>
                    <a:lnTo>
                      <a:pt x="196" y="32"/>
                    </a:lnTo>
                    <a:lnTo>
                      <a:pt x="199" y="33"/>
                    </a:lnTo>
                    <a:lnTo>
                      <a:pt x="203" y="33"/>
                    </a:lnTo>
                    <a:lnTo>
                      <a:pt x="206" y="34"/>
                    </a:lnTo>
                    <a:lnTo>
                      <a:pt x="209" y="35"/>
                    </a:lnTo>
                    <a:lnTo>
                      <a:pt x="213" y="36"/>
                    </a:lnTo>
                    <a:lnTo>
                      <a:pt x="215" y="37"/>
                    </a:lnTo>
                    <a:lnTo>
                      <a:pt x="218" y="38"/>
                    </a:lnTo>
                    <a:lnTo>
                      <a:pt x="221" y="41"/>
                    </a:lnTo>
                    <a:lnTo>
                      <a:pt x="226" y="44"/>
                    </a:lnTo>
                    <a:lnTo>
                      <a:pt x="228" y="46"/>
                    </a:lnTo>
                    <a:lnTo>
                      <a:pt x="231" y="49"/>
                    </a:lnTo>
                    <a:lnTo>
                      <a:pt x="232" y="52"/>
                    </a:lnTo>
                    <a:lnTo>
                      <a:pt x="233" y="55"/>
                    </a:lnTo>
                    <a:lnTo>
                      <a:pt x="233" y="58"/>
                    </a:lnTo>
                    <a:lnTo>
                      <a:pt x="233" y="62"/>
                    </a:lnTo>
                    <a:lnTo>
                      <a:pt x="232" y="64"/>
                    </a:lnTo>
                    <a:lnTo>
                      <a:pt x="230" y="67"/>
                    </a:lnTo>
                    <a:lnTo>
                      <a:pt x="229" y="72"/>
                    </a:lnTo>
                    <a:lnTo>
                      <a:pt x="228" y="76"/>
                    </a:lnTo>
                    <a:lnTo>
                      <a:pt x="226" y="79"/>
                    </a:lnTo>
                    <a:lnTo>
                      <a:pt x="224" y="84"/>
                    </a:lnTo>
                    <a:lnTo>
                      <a:pt x="221" y="88"/>
                    </a:lnTo>
                    <a:lnTo>
                      <a:pt x="220" y="91"/>
                    </a:lnTo>
                    <a:lnTo>
                      <a:pt x="218" y="95"/>
                    </a:lnTo>
                    <a:lnTo>
                      <a:pt x="216" y="98"/>
                    </a:lnTo>
                    <a:lnTo>
                      <a:pt x="215" y="101"/>
                    </a:lnTo>
                    <a:lnTo>
                      <a:pt x="214" y="105"/>
                    </a:lnTo>
                    <a:lnTo>
                      <a:pt x="211" y="110"/>
                    </a:lnTo>
                    <a:lnTo>
                      <a:pt x="215" y="107"/>
                    </a:lnTo>
                    <a:lnTo>
                      <a:pt x="217" y="105"/>
                    </a:lnTo>
                    <a:lnTo>
                      <a:pt x="220" y="102"/>
                    </a:lnTo>
                    <a:lnTo>
                      <a:pt x="225" y="100"/>
                    </a:lnTo>
                    <a:lnTo>
                      <a:pt x="227" y="98"/>
                    </a:lnTo>
                    <a:lnTo>
                      <a:pt x="229" y="97"/>
                    </a:lnTo>
                    <a:lnTo>
                      <a:pt x="231" y="96"/>
                    </a:lnTo>
                    <a:lnTo>
                      <a:pt x="235" y="95"/>
                    </a:lnTo>
                    <a:lnTo>
                      <a:pt x="237" y="92"/>
                    </a:lnTo>
                    <a:lnTo>
                      <a:pt x="239" y="91"/>
                    </a:lnTo>
                    <a:lnTo>
                      <a:pt x="242" y="89"/>
                    </a:lnTo>
                    <a:lnTo>
                      <a:pt x="244" y="88"/>
                    </a:lnTo>
                    <a:lnTo>
                      <a:pt x="248" y="86"/>
                    </a:lnTo>
                    <a:lnTo>
                      <a:pt x="251" y="85"/>
                    </a:lnTo>
                    <a:lnTo>
                      <a:pt x="253" y="84"/>
                    </a:lnTo>
                    <a:lnTo>
                      <a:pt x="257" y="83"/>
                    </a:lnTo>
                    <a:lnTo>
                      <a:pt x="260" y="81"/>
                    </a:lnTo>
                    <a:lnTo>
                      <a:pt x="263" y="80"/>
                    </a:lnTo>
                    <a:lnTo>
                      <a:pt x="265" y="79"/>
                    </a:lnTo>
                    <a:lnTo>
                      <a:pt x="270" y="78"/>
                    </a:lnTo>
                    <a:lnTo>
                      <a:pt x="272" y="77"/>
                    </a:lnTo>
                    <a:lnTo>
                      <a:pt x="275" y="77"/>
                    </a:lnTo>
                    <a:lnTo>
                      <a:pt x="279" y="76"/>
                    </a:lnTo>
                    <a:lnTo>
                      <a:pt x="282" y="76"/>
                    </a:lnTo>
                    <a:lnTo>
                      <a:pt x="284" y="75"/>
                    </a:lnTo>
                    <a:lnTo>
                      <a:pt x="287" y="75"/>
                    </a:lnTo>
                    <a:lnTo>
                      <a:pt x="290" y="74"/>
                    </a:lnTo>
                    <a:lnTo>
                      <a:pt x="293" y="74"/>
                    </a:lnTo>
                    <a:lnTo>
                      <a:pt x="295" y="74"/>
                    </a:lnTo>
                    <a:lnTo>
                      <a:pt x="297" y="74"/>
                    </a:lnTo>
                    <a:lnTo>
                      <a:pt x="299" y="74"/>
                    </a:lnTo>
                    <a:lnTo>
                      <a:pt x="303" y="75"/>
                    </a:lnTo>
                    <a:lnTo>
                      <a:pt x="306" y="75"/>
                    </a:lnTo>
                    <a:lnTo>
                      <a:pt x="310" y="75"/>
                    </a:lnTo>
                    <a:lnTo>
                      <a:pt x="314" y="77"/>
                    </a:lnTo>
                    <a:lnTo>
                      <a:pt x="317" y="78"/>
                    </a:lnTo>
                    <a:lnTo>
                      <a:pt x="319" y="79"/>
                    </a:lnTo>
                    <a:lnTo>
                      <a:pt x="323" y="80"/>
                    </a:lnTo>
                    <a:lnTo>
                      <a:pt x="325" y="81"/>
                    </a:lnTo>
                    <a:lnTo>
                      <a:pt x="326" y="83"/>
                    </a:lnTo>
                    <a:lnTo>
                      <a:pt x="329" y="84"/>
                    </a:lnTo>
                    <a:lnTo>
                      <a:pt x="330" y="85"/>
                    </a:lnTo>
                    <a:lnTo>
                      <a:pt x="329" y="84"/>
                    </a:lnTo>
                    <a:lnTo>
                      <a:pt x="329" y="83"/>
                    </a:lnTo>
                    <a:lnTo>
                      <a:pt x="327" y="80"/>
                    </a:lnTo>
                    <a:lnTo>
                      <a:pt x="325" y="77"/>
                    </a:lnTo>
                    <a:lnTo>
                      <a:pt x="321" y="73"/>
                    </a:lnTo>
                    <a:lnTo>
                      <a:pt x="318" y="68"/>
                    </a:lnTo>
                    <a:lnTo>
                      <a:pt x="316" y="66"/>
                    </a:lnTo>
                    <a:lnTo>
                      <a:pt x="314" y="64"/>
                    </a:lnTo>
                    <a:lnTo>
                      <a:pt x="312" y="61"/>
                    </a:lnTo>
                    <a:lnTo>
                      <a:pt x="309" y="58"/>
                    </a:lnTo>
                    <a:lnTo>
                      <a:pt x="306" y="56"/>
                    </a:lnTo>
                    <a:lnTo>
                      <a:pt x="304" y="53"/>
                    </a:lnTo>
                    <a:lnTo>
                      <a:pt x="301" y="49"/>
                    </a:lnTo>
                    <a:lnTo>
                      <a:pt x="298" y="47"/>
                    </a:lnTo>
                    <a:lnTo>
                      <a:pt x="295" y="44"/>
                    </a:lnTo>
                    <a:lnTo>
                      <a:pt x="292" y="42"/>
                    </a:lnTo>
                    <a:lnTo>
                      <a:pt x="290" y="38"/>
                    </a:lnTo>
                    <a:lnTo>
                      <a:pt x="286" y="36"/>
                    </a:lnTo>
                    <a:lnTo>
                      <a:pt x="282" y="33"/>
                    </a:lnTo>
                    <a:lnTo>
                      <a:pt x="279" y="31"/>
                    </a:lnTo>
                    <a:lnTo>
                      <a:pt x="274" y="27"/>
                    </a:lnTo>
                    <a:lnTo>
                      <a:pt x="271" y="25"/>
                    </a:lnTo>
                    <a:lnTo>
                      <a:pt x="266" y="23"/>
                    </a:lnTo>
                    <a:lnTo>
                      <a:pt x="262" y="21"/>
                    </a:lnTo>
                    <a:lnTo>
                      <a:pt x="259" y="19"/>
                    </a:lnTo>
                    <a:lnTo>
                      <a:pt x="254" y="18"/>
                    </a:lnTo>
                    <a:lnTo>
                      <a:pt x="250" y="15"/>
                    </a:lnTo>
                    <a:lnTo>
                      <a:pt x="246" y="13"/>
                    </a:lnTo>
                    <a:lnTo>
                      <a:pt x="240" y="11"/>
                    </a:lnTo>
                    <a:lnTo>
                      <a:pt x="236" y="10"/>
                    </a:lnTo>
                    <a:lnTo>
                      <a:pt x="233" y="9"/>
                    </a:lnTo>
                    <a:lnTo>
                      <a:pt x="230" y="9"/>
                    </a:lnTo>
                    <a:lnTo>
                      <a:pt x="228" y="8"/>
                    </a:lnTo>
                    <a:lnTo>
                      <a:pt x="226" y="7"/>
                    </a:lnTo>
                    <a:lnTo>
                      <a:pt x="224" y="5"/>
                    </a:lnTo>
                    <a:lnTo>
                      <a:pt x="221" y="5"/>
                    </a:lnTo>
                    <a:lnTo>
                      <a:pt x="218" y="5"/>
                    </a:lnTo>
                    <a:lnTo>
                      <a:pt x="216" y="5"/>
                    </a:lnTo>
                    <a:lnTo>
                      <a:pt x="214" y="4"/>
                    </a:lnTo>
                    <a:lnTo>
                      <a:pt x="210" y="3"/>
                    </a:lnTo>
                    <a:lnTo>
                      <a:pt x="208" y="3"/>
                    </a:lnTo>
                    <a:lnTo>
                      <a:pt x="206" y="3"/>
                    </a:lnTo>
                    <a:lnTo>
                      <a:pt x="203" y="2"/>
                    </a:lnTo>
                    <a:lnTo>
                      <a:pt x="201" y="2"/>
                    </a:lnTo>
                    <a:lnTo>
                      <a:pt x="197" y="2"/>
                    </a:lnTo>
                    <a:lnTo>
                      <a:pt x="195" y="2"/>
                    </a:lnTo>
                    <a:lnTo>
                      <a:pt x="192" y="1"/>
                    </a:lnTo>
                    <a:lnTo>
                      <a:pt x="190" y="1"/>
                    </a:lnTo>
                    <a:lnTo>
                      <a:pt x="187" y="1"/>
                    </a:lnTo>
                    <a:lnTo>
                      <a:pt x="184" y="1"/>
                    </a:lnTo>
                    <a:lnTo>
                      <a:pt x="182" y="1"/>
                    </a:lnTo>
                    <a:lnTo>
                      <a:pt x="179" y="1"/>
                    </a:lnTo>
                    <a:lnTo>
                      <a:pt x="176" y="1"/>
                    </a:lnTo>
                    <a:lnTo>
                      <a:pt x="174" y="1"/>
                    </a:lnTo>
                    <a:lnTo>
                      <a:pt x="171" y="0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2" y="0"/>
                    </a:lnTo>
                    <a:lnTo>
                      <a:pt x="160" y="0"/>
                    </a:lnTo>
                    <a:lnTo>
                      <a:pt x="157" y="0"/>
                    </a:lnTo>
                    <a:lnTo>
                      <a:pt x="154" y="0"/>
                    </a:lnTo>
                    <a:lnTo>
                      <a:pt x="151" y="1"/>
                    </a:lnTo>
                    <a:lnTo>
                      <a:pt x="149" y="1"/>
                    </a:lnTo>
                    <a:lnTo>
                      <a:pt x="147" y="1"/>
                    </a:lnTo>
                    <a:lnTo>
                      <a:pt x="143" y="1"/>
                    </a:lnTo>
                    <a:lnTo>
                      <a:pt x="141" y="1"/>
                    </a:lnTo>
                    <a:lnTo>
                      <a:pt x="138" y="1"/>
                    </a:lnTo>
                    <a:lnTo>
                      <a:pt x="136" y="1"/>
                    </a:lnTo>
                    <a:lnTo>
                      <a:pt x="132" y="1"/>
                    </a:lnTo>
                    <a:lnTo>
                      <a:pt x="130" y="2"/>
                    </a:lnTo>
                    <a:lnTo>
                      <a:pt x="128" y="2"/>
                    </a:lnTo>
                    <a:lnTo>
                      <a:pt x="126" y="2"/>
                    </a:lnTo>
                    <a:lnTo>
                      <a:pt x="122" y="3"/>
                    </a:lnTo>
                    <a:lnTo>
                      <a:pt x="120" y="3"/>
                    </a:lnTo>
                    <a:lnTo>
                      <a:pt x="117" y="3"/>
                    </a:lnTo>
                    <a:lnTo>
                      <a:pt x="115" y="3"/>
                    </a:lnTo>
                    <a:lnTo>
                      <a:pt x="113" y="4"/>
                    </a:lnTo>
                    <a:lnTo>
                      <a:pt x="110" y="4"/>
                    </a:lnTo>
                    <a:lnTo>
                      <a:pt x="108" y="4"/>
                    </a:lnTo>
                    <a:lnTo>
                      <a:pt x="105" y="5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8"/>
                    </a:lnTo>
                    <a:lnTo>
                      <a:pt x="92" y="9"/>
                    </a:lnTo>
                    <a:lnTo>
                      <a:pt x="87" y="10"/>
                    </a:lnTo>
                    <a:lnTo>
                      <a:pt x="83" y="11"/>
                    </a:lnTo>
                    <a:lnTo>
                      <a:pt x="77" y="12"/>
                    </a:lnTo>
                    <a:lnTo>
                      <a:pt x="73" y="13"/>
                    </a:lnTo>
                    <a:lnTo>
                      <a:pt x="69" y="14"/>
                    </a:lnTo>
                    <a:lnTo>
                      <a:pt x="64" y="16"/>
                    </a:lnTo>
                    <a:lnTo>
                      <a:pt x="60" y="18"/>
                    </a:lnTo>
                    <a:lnTo>
                      <a:pt x="56" y="20"/>
                    </a:lnTo>
                    <a:lnTo>
                      <a:pt x="52" y="21"/>
                    </a:lnTo>
                    <a:lnTo>
                      <a:pt x="49" y="22"/>
                    </a:lnTo>
                    <a:lnTo>
                      <a:pt x="44" y="24"/>
                    </a:lnTo>
                    <a:lnTo>
                      <a:pt x="41" y="25"/>
                    </a:lnTo>
                    <a:lnTo>
                      <a:pt x="37" y="26"/>
                    </a:lnTo>
                    <a:lnTo>
                      <a:pt x="33" y="29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1" y="34"/>
                    </a:lnTo>
                    <a:lnTo>
                      <a:pt x="18" y="35"/>
                    </a:lnTo>
                    <a:lnTo>
                      <a:pt x="16" y="37"/>
                    </a:lnTo>
                    <a:lnTo>
                      <a:pt x="14" y="38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8" y="42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7AB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4356101" y="1066801"/>
                <a:ext cx="46038" cy="28575"/>
              </a:xfrm>
              <a:custGeom>
                <a:avLst/>
                <a:gdLst>
                  <a:gd name="T0" fmla="*/ 42 w 118"/>
                  <a:gd name="T1" fmla="*/ 70 h 70"/>
                  <a:gd name="T2" fmla="*/ 42 w 118"/>
                  <a:gd name="T3" fmla="*/ 69 h 70"/>
                  <a:gd name="T4" fmla="*/ 42 w 118"/>
                  <a:gd name="T5" fmla="*/ 67 h 70"/>
                  <a:gd name="T6" fmla="*/ 43 w 118"/>
                  <a:gd name="T7" fmla="*/ 65 h 70"/>
                  <a:gd name="T8" fmla="*/ 46 w 118"/>
                  <a:gd name="T9" fmla="*/ 61 h 70"/>
                  <a:gd name="T10" fmla="*/ 47 w 118"/>
                  <a:gd name="T11" fmla="*/ 58 h 70"/>
                  <a:gd name="T12" fmla="*/ 48 w 118"/>
                  <a:gd name="T13" fmla="*/ 56 h 70"/>
                  <a:gd name="T14" fmla="*/ 51 w 118"/>
                  <a:gd name="T15" fmla="*/ 54 h 70"/>
                  <a:gd name="T16" fmla="*/ 53 w 118"/>
                  <a:gd name="T17" fmla="*/ 52 h 70"/>
                  <a:gd name="T18" fmla="*/ 56 w 118"/>
                  <a:gd name="T19" fmla="*/ 48 h 70"/>
                  <a:gd name="T20" fmla="*/ 58 w 118"/>
                  <a:gd name="T21" fmla="*/ 46 h 70"/>
                  <a:gd name="T22" fmla="*/ 62 w 118"/>
                  <a:gd name="T23" fmla="*/ 43 h 70"/>
                  <a:gd name="T24" fmla="*/ 66 w 118"/>
                  <a:gd name="T25" fmla="*/ 40 h 70"/>
                  <a:gd name="T26" fmla="*/ 69 w 118"/>
                  <a:gd name="T27" fmla="*/ 37 h 70"/>
                  <a:gd name="T28" fmla="*/ 74 w 118"/>
                  <a:gd name="T29" fmla="*/ 34 h 70"/>
                  <a:gd name="T30" fmla="*/ 77 w 118"/>
                  <a:gd name="T31" fmla="*/ 31 h 70"/>
                  <a:gd name="T32" fmla="*/ 81 w 118"/>
                  <a:gd name="T33" fmla="*/ 27 h 70"/>
                  <a:gd name="T34" fmla="*/ 86 w 118"/>
                  <a:gd name="T35" fmla="*/ 25 h 70"/>
                  <a:gd name="T36" fmla="*/ 90 w 118"/>
                  <a:gd name="T37" fmla="*/ 22 h 70"/>
                  <a:gd name="T38" fmla="*/ 95 w 118"/>
                  <a:gd name="T39" fmla="*/ 20 h 70"/>
                  <a:gd name="T40" fmla="*/ 99 w 118"/>
                  <a:gd name="T41" fmla="*/ 17 h 70"/>
                  <a:gd name="T42" fmla="*/ 102 w 118"/>
                  <a:gd name="T43" fmla="*/ 15 h 70"/>
                  <a:gd name="T44" fmla="*/ 106 w 118"/>
                  <a:gd name="T45" fmla="*/ 14 h 70"/>
                  <a:gd name="T46" fmla="*/ 109 w 118"/>
                  <a:gd name="T47" fmla="*/ 12 h 70"/>
                  <a:gd name="T48" fmla="*/ 112 w 118"/>
                  <a:gd name="T49" fmla="*/ 11 h 70"/>
                  <a:gd name="T50" fmla="*/ 115 w 118"/>
                  <a:gd name="T51" fmla="*/ 10 h 70"/>
                  <a:gd name="T52" fmla="*/ 118 w 118"/>
                  <a:gd name="T53" fmla="*/ 9 h 70"/>
                  <a:gd name="T54" fmla="*/ 70 w 118"/>
                  <a:gd name="T55" fmla="*/ 0 h 70"/>
                  <a:gd name="T56" fmla="*/ 69 w 118"/>
                  <a:gd name="T57" fmla="*/ 0 h 70"/>
                  <a:gd name="T58" fmla="*/ 68 w 118"/>
                  <a:gd name="T59" fmla="*/ 0 h 70"/>
                  <a:gd name="T60" fmla="*/ 66 w 118"/>
                  <a:gd name="T61" fmla="*/ 1 h 70"/>
                  <a:gd name="T62" fmla="*/ 64 w 118"/>
                  <a:gd name="T63" fmla="*/ 3 h 70"/>
                  <a:gd name="T64" fmla="*/ 61 w 118"/>
                  <a:gd name="T65" fmla="*/ 4 h 70"/>
                  <a:gd name="T66" fmla="*/ 57 w 118"/>
                  <a:gd name="T67" fmla="*/ 6 h 70"/>
                  <a:gd name="T68" fmla="*/ 53 w 118"/>
                  <a:gd name="T69" fmla="*/ 9 h 70"/>
                  <a:gd name="T70" fmla="*/ 50 w 118"/>
                  <a:gd name="T71" fmla="*/ 11 h 70"/>
                  <a:gd name="T72" fmla="*/ 45 w 118"/>
                  <a:gd name="T73" fmla="*/ 13 h 70"/>
                  <a:gd name="T74" fmla="*/ 41 w 118"/>
                  <a:gd name="T75" fmla="*/ 16 h 70"/>
                  <a:gd name="T76" fmla="*/ 36 w 118"/>
                  <a:gd name="T77" fmla="*/ 18 h 70"/>
                  <a:gd name="T78" fmla="*/ 33 w 118"/>
                  <a:gd name="T79" fmla="*/ 22 h 70"/>
                  <a:gd name="T80" fmla="*/ 29 w 118"/>
                  <a:gd name="T81" fmla="*/ 24 h 70"/>
                  <a:gd name="T82" fmla="*/ 26 w 118"/>
                  <a:gd name="T83" fmla="*/ 26 h 70"/>
                  <a:gd name="T84" fmla="*/ 23 w 118"/>
                  <a:gd name="T85" fmla="*/ 28 h 70"/>
                  <a:gd name="T86" fmla="*/ 22 w 118"/>
                  <a:gd name="T87" fmla="*/ 31 h 70"/>
                  <a:gd name="T88" fmla="*/ 18 w 118"/>
                  <a:gd name="T89" fmla="*/ 34 h 70"/>
                  <a:gd name="T90" fmla="*/ 14 w 118"/>
                  <a:gd name="T91" fmla="*/ 38 h 70"/>
                  <a:gd name="T92" fmla="*/ 10 w 118"/>
                  <a:gd name="T93" fmla="*/ 42 h 70"/>
                  <a:gd name="T94" fmla="*/ 8 w 118"/>
                  <a:gd name="T95" fmla="*/ 46 h 70"/>
                  <a:gd name="T96" fmla="*/ 4 w 118"/>
                  <a:gd name="T97" fmla="*/ 49 h 70"/>
                  <a:gd name="T98" fmla="*/ 2 w 118"/>
                  <a:gd name="T99" fmla="*/ 52 h 70"/>
                  <a:gd name="T100" fmla="*/ 0 w 118"/>
                  <a:gd name="T101" fmla="*/ 54 h 70"/>
                  <a:gd name="T102" fmla="*/ 0 w 118"/>
                  <a:gd name="T103" fmla="*/ 55 h 70"/>
                  <a:gd name="T104" fmla="*/ 42 w 118"/>
                  <a:gd name="T105" fmla="*/ 70 h 70"/>
                  <a:gd name="T106" fmla="*/ 42 w 118"/>
                  <a:gd name="T10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8" h="70">
                    <a:moveTo>
                      <a:pt x="42" y="70"/>
                    </a:moveTo>
                    <a:lnTo>
                      <a:pt x="42" y="69"/>
                    </a:lnTo>
                    <a:lnTo>
                      <a:pt x="42" y="67"/>
                    </a:lnTo>
                    <a:lnTo>
                      <a:pt x="43" y="65"/>
                    </a:lnTo>
                    <a:lnTo>
                      <a:pt x="46" y="61"/>
                    </a:lnTo>
                    <a:lnTo>
                      <a:pt x="47" y="58"/>
                    </a:lnTo>
                    <a:lnTo>
                      <a:pt x="48" y="56"/>
                    </a:lnTo>
                    <a:lnTo>
                      <a:pt x="51" y="54"/>
                    </a:lnTo>
                    <a:lnTo>
                      <a:pt x="53" y="52"/>
                    </a:lnTo>
                    <a:lnTo>
                      <a:pt x="56" y="48"/>
                    </a:lnTo>
                    <a:lnTo>
                      <a:pt x="58" y="46"/>
                    </a:lnTo>
                    <a:lnTo>
                      <a:pt x="62" y="43"/>
                    </a:lnTo>
                    <a:lnTo>
                      <a:pt x="66" y="40"/>
                    </a:lnTo>
                    <a:lnTo>
                      <a:pt x="69" y="37"/>
                    </a:lnTo>
                    <a:lnTo>
                      <a:pt x="74" y="34"/>
                    </a:lnTo>
                    <a:lnTo>
                      <a:pt x="77" y="31"/>
                    </a:lnTo>
                    <a:lnTo>
                      <a:pt x="81" y="27"/>
                    </a:lnTo>
                    <a:lnTo>
                      <a:pt x="86" y="25"/>
                    </a:lnTo>
                    <a:lnTo>
                      <a:pt x="90" y="22"/>
                    </a:lnTo>
                    <a:lnTo>
                      <a:pt x="95" y="20"/>
                    </a:lnTo>
                    <a:lnTo>
                      <a:pt x="99" y="17"/>
                    </a:lnTo>
                    <a:lnTo>
                      <a:pt x="102" y="15"/>
                    </a:lnTo>
                    <a:lnTo>
                      <a:pt x="106" y="14"/>
                    </a:lnTo>
                    <a:lnTo>
                      <a:pt x="109" y="12"/>
                    </a:lnTo>
                    <a:lnTo>
                      <a:pt x="112" y="11"/>
                    </a:lnTo>
                    <a:lnTo>
                      <a:pt x="115" y="10"/>
                    </a:lnTo>
                    <a:lnTo>
                      <a:pt x="118" y="9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6" y="1"/>
                    </a:lnTo>
                    <a:lnTo>
                      <a:pt x="64" y="3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9"/>
                    </a:lnTo>
                    <a:lnTo>
                      <a:pt x="50" y="11"/>
                    </a:lnTo>
                    <a:lnTo>
                      <a:pt x="45" y="13"/>
                    </a:lnTo>
                    <a:lnTo>
                      <a:pt x="41" y="16"/>
                    </a:lnTo>
                    <a:lnTo>
                      <a:pt x="36" y="18"/>
                    </a:lnTo>
                    <a:lnTo>
                      <a:pt x="33" y="22"/>
                    </a:lnTo>
                    <a:lnTo>
                      <a:pt x="29" y="24"/>
                    </a:lnTo>
                    <a:lnTo>
                      <a:pt x="26" y="26"/>
                    </a:lnTo>
                    <a:lnTo>
                      <a:pt x="23" y="28"/>
                    </a:lnTo>
                    <a:lnTo>
                      <a:pt x="22" y="31"/>
                    </a:lnTo>
                    <a:lnTo>
                      <a:pt x="18" y="34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42" y="70"/>
                    </a:lnTo>
                    <a:lnTo>
                      <a:pt x="42" y="70"/>
                    </a:lnTo>
                    <a:close/>
                  </a:path>
                </a:pathLst>
              </a:custGeom>
              <a:solidFill>
                <a:srgbClr val="7AB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64" name="Freeform 26"/>
              <p:cNvSpPr>
                <a:spLocks/>
              </p:cNvSpPr>
              <p:nvPr/>
            </p:nvSpPr>
            <p:spPr bwMode="auto">
              <a:xfrm>
                <a:off x="4333876" y="1090613"/>
                <a:ext cx="31750" cy="60325"/>
              </a:xfrm>
              <a:custGeom>
                <a:avLst/>
                <a:gdLst>
                  <a:gd name="T0" fmla="*/ 65 w 78"/>
                  <a:gd name="T1" fmla="*/ 150 h 150"/>
                  <a:gd name="T2" fmla="*/ 47 w 78"/>
                  <a:gd name="T3" fmla="*/ 86 h 150"/>
                  <a:gd name="T4" fmla="*/ 56 w 78"/>
                  <a:gd name="T5" fmla="*/ 48 h 150"/>
                  <a:gd name="T6" fmla="*/ 40 w 78"/>
                  <a:gd name="T7" fmla="*/ 34 h 150"/>
                  <a:gd name="T8" fmla="*/ 73 w 78"/>
                  <a:gd name="T9" fmla="*/ 30 h 150"/>
                  <a:gd name="T10" fmla="*/ 78 w 78"/>
                  <a:gd name="T11" fmla="*/ 15 h 150"/>
                  <a:gd name="T12" fmla="*/ 27 w 78"/>
                  <a:gd name="T13" fmla="*/ 0 h 150"/>
                  <a:gd name="T14" fmla="*/ 1 w 78"/>
                  <a:gd name="T15" fmla="*/ 4 h 150"/>
                  <a:gd name="T16" fmla="*/ 0 w 78"/>
                  <a:gd name="T17" fmla="*/ 24 h 150"/>
                  <a:gd name="T18" fmla="*/ 25 w 78"/>
                  <a:gd name="T19" fmla="*/ 35 h 150"/>
                  <a:gd name="T20" fmla="*/ 22 w 78"/>
                  <a:gd name="T21" fmla="*/ 82 h 150"/>
                  <a:gd name="T22" fmla="*/ 33 w 78"/>
                  <a:gd name="T23" fmla="*/ 138 h 150"/>
                  <a:gd name="T24" fmla="*/ 65 w 78"/>
                  <a:gd name="T25" fmla="*/ 150 h 150"/>
                  <a:gd name="T26" fmla="*/ 65 w 78"/>
                  <a:gd name="T2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150">
                    <a:moveTo>
                      <a:pt x="65" y="150"/>
                    </a:moveTo>
                    <a:lnTo>
                      <a:pt x="47" y="86"/>
                    </a:lnTo>
                    <a:lnTo>
                      <a:pt x="56" y="48"/>
                    </a:lnTo>
                    <a:lnTo>
                      <a:pt x="40" y="34"/>
                    </a:lnTo>
                    <a:lnTo>
                      <a:pt x="73" y="30"/>
                    </a:lnTo>
                    <a:lnTo>
                      <a:pt x="78" y="15"/>
                    </a:lnTo>
                    <a:lnTo>
                      <a:pt x="27" y="0"/>
                    </a:lnTo>
                    <a:lnTo>
                      <a:pt x="1" y="4"/>
                    </a:lnTo>
                    <a:lnTo>
                      <a:pt x="0" y="24"/>
                    </a:lnTo>
                    <a:lnTo>
                      <a:pt x="25" y="35"/>
                    </a:lnTo>
                    <a:lnTo>
                      <a:pt x="22" y="82"/>
                    </a:lnTo>
                    <a:lnTo>
                      <a:pt x="33" y="138"/>
                    </a:lnTo>
                    <a:lnTo>
                      <a:pt x="65" y="150"/>
                    </a:lnTo>
                    <a:lnTo>
                      <a:pt x="65" y="15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65" name="Freeform 27"/>
              <p:cNvSpPr>
                <a:spLocks/>
              </p:cNvSpPr>
              <p:nvPr/>
            </p:nvSpPr>
            <p:spPr bwMode="auto">
              <a:xfrm>
                <a:off x="4206876" y="1243013"/>
                <a:ext cx="101600" cy="233363"/>
              </a:xfrm>
              <a:custGeom>
                <a:avLst/>
                <a:gdLst>
                  <a:gd name="T0" fmla="*/ 248 w 254"/>
                  <a:gd name="T1" fmla="*/ 59 h 585"/>
                  <a:gd name="T2" fmla="*/ 230 w 254"/>
                  <a:gd name="T3" fmla="*/ 81 h 585"/>
                  <a:gd name="T4" fmla="*/ 213 w 254"/>
                  <a:gd name="T5" fmla="*/ 101 h 585"/>
                  <a:gd name="T6" fmla="*/ 199 w 254"/>
                  <a:gd name="T7" fmla="*/ 116 h 585"/>
                  <a:gd name="T8" fmla="*/ 183 w 254"/>
                  <a:gd name="T9" fmla="*/ 133 h 585"/>
                  <a:gd name="T10" fmla="*/ 166 w 254"/>
                  <a:gd name="T11" fmla="*/ 148 h 585"/>
                  <a:gd name="T12" fmla="*/ 150 w 254"/>
                  <a:gd name="T13" fmla="*/ 163 h 585"/>
                  <a:gd name="T14" fmla="*/ 133 w 254"/>
                  <a:gd name="T15" fmla="*/ 175 h 585"/>
                  <a:gd name="T16" fmla="*/ 117 w 254"/>
                  <a:gd name="T17" fmla="*/ 185 h 585"/>
                  <a:gd name="T18" fmla="*/ 101 w 254"/>
                  <a:gd name="T19" fmla="*/ 195 h 585"/>
                  <a:gd name="T20" fmla="*/ 78 w 254"/>
                  <a:gd name="T21" fmla="*/ 211 h 585"/>
                  <a:gd name="T22" fmla="*/ 56 w 254"/>
                  <a:gd name="T23" fmla="*/ 230 h 585"/>
                  <a:gd name="T24" fmla="*/ 38 w 254"/>
                  <a:gd name="T25" fmla="*/ 248 h 585"/>
                  <a:gd name="T26" fmla="*/ 32 w 254"/>
                  <a:gd name="T27" fmla="*/ 259 h 585"/>
                  <a:gd name="T28" fmla="*/ 41 w 254"/>
                  <a:gd name="T29" fmla="*/ 278 h 585"/>
                  <a:gd name="T30" fmla="*/ 46 w 254"/>
                  <a:gd name="T31" fmla="*/ 293 h 585"/>
                  <a:gd name="T32" fmla="*/ 54 w 254"/>
                  <a:gd name="T33" fmla="*/ 310 h 585"/>
                  <a:gd name="T34" fmla="*/ 62 w 254"/>
                  <a:gd name="T35" fmla="*/ 329 h 585"/>
                  <a:gd name="T36" fmla="*/ 69 w 254"/>
                  <a:gd name="T37" fmla="*/ 349 h 585"/>
                  <a:gd name="T38" fmla="*/ 77 w 254"/>
                  <a:gd name="T39" fmla="*/ 370 h 585"/>
                  <a:gd name="T40" fmla="*/ 85 w 254"/>
                  <a:gd name="T41" fmla="*/ 392 h 585"/>
                  <a:gd name="T42" fmla="*/ 90 w 254"/>
                  <a:gd name="T43" fmla="*/ 412 h 585"/>
                  <a:gd name="T44" fmla="*/ 96 w 254"/>
                  <a:gd name="T45" fmla="*/ 431 h 585"/>
                  <a:gd name="T46" fmla="*/ 99 w 254"/>
                  <a:gd name="T47" fmla="*/ 449 h 585"/>
                  <a:gd name="T48" fmla="*/ 102 w 254"/>
                  <a:gd name="T49" fmla="*/ 466 h 585"/>
                  <a:gd name="T50" fmla="*/ 106 w 254"/>
                  <a:gd name="T51" fmla="*/ 484 h 585"/>
                  <a:gd name="T52" fmla="*/ 107 w 254"/>
                  <a:gd name="T53" fmla="*/ 508 h 585"/>
                  <a:gd name="T54" fmla="*/ 107 w 254"/>
                  <a:gd name="T55" fmla="*/ 524 h 585"/>
                  <a:gd name="T56" fmla="*/ 112 w 254"/>
                  <a:gd name="T57" fmla="*/ 559 h 585"/>
                  <a:gd name="T58" fmla="*/ 21 w 254"/>
                  <a:gd name="T59" fmla="*/ 533 h 585"/>
                  <a:gd name="T60" fmla="*/ 16 w 254"/>
                  <a:gd name="T61" fmla="*/ 512 h 585"/>
                  <a:gd name="T62" fmla="*/ 12 w 254"/>
                  <a:gd name="T63" fmla="*/ 494 h 585"/>
                  <a:gd name="T64" fmla="*/ 9 w 254"/>
                  <a:gd name="T65" fmla="*/ 478 h 585"/>
                  <a:gd name="T66" fmla="*/ 7 w 254"/>
                  <a:gd name="T67" fmla="*/ 460 h 585"/>
                  <a:gd name="T68" fmla="*/ 3 w 254"/>
                  <a:gd name="T69" fmla="*/ 441 h 585"/>
                  <a:gd name="T70" fmla="*/ 1 w 254"/>
                  <a:gd name="T71" fmla="*/ 420 h 585"/>
                  <a:gd name="T72" fmla="*/ 0 w 254"/>
                  <a:gd name="T73" fmla="*/ 400 h 585"/>
                  <a:gd name="T74" fmla="*/ 0 w 254"/>
                  <a:gd name="T75" fmla="*/ 376 h 585"/>
                  <a:gd name="T76" fmla="*/ 0 w 254"/>
                  <a:gd name="T77" fmla="*/ 353 h 585"/>
                  <a:gd name="T78" fmla="*/ 0 w 254"/>
                  <a:gd name="T79" fmla="*/ 331 h 585"/>
                  <a:gd name="T80" fmla="*/ 0 w 254"/>
                  <a:gd name="T81" fmla="*/ 309 h 585"/>
                  <a:gd name="T82" fmla="*/ 2 w 254"/>
                  <a:gd name="T83" fmla="*/ 289 h 585"/>
                  <a:gd name="T84" fmla="*/ 3 w 254"/>
                  <a:gd name="T85" fmla="*/ 272 h 585"/>
                  <a:gd name="T86" fmla="*/ 3 w 254"/>
                  <a:gd name="T87" fmla="*/ 256 h 585"/>
                  <a:gd name="T88" fmla="*/ 6 w 254"/>
                  <a:gd name="T89" fmla="*/ 235 h 585"/>
                  <a:gd name="T90" fmla="*/ 11 w 254"/>
                  <a:gd name="T91" fmla="*/ 222 h 585"/>
                  <a:gd name="T92" fmla="*/ 27 w 254"/>
                  <a:gd name="T93" fmla="*/ 199 h 585"/>
                  <a:gd name="T94" fmla="*/ 38 w 254"/>
                  <a:gd name="T95" fmla="*/ 184 h 585"/>
                  <a:gd name="T96" fmla="*/ 50 w 254"/>
                  <a:gd name="T97" fmla="*/ 167 h 585"/>
                  <a:gd name="T98" fmla="*/ 63 w 254"/>
                  <a:gd name="T99" fmla="*/ 148 h 585"/>
                  <a:gd name="T100" fmla="*/ 78 w 254"/>
                  <a:gd name="T101" fmla="*/ 131 h 585"/>
                  <a:gd name="T102" fmla="*/ 94 w 254"/>
                  <a:gd name="T103" fmla="*/ 112 h 585"/>
                  <a:gd name="T104" fmla="*/ 110 w 254"/>
                  <a:gd name="T105" fmla="*/ 93 h 585"/>
                  <a:gd name="T106" fmla="*/ 128 w 254"/>
                  <a:gd name="T107" fmla="*/ 78 h 585"/>
                  <a:gd name="T108" fmla="*/ 144 w 254"/>
                  <a:gd name="T109" fmla="*/ 64 h 585"/>
                  <a:gd name="T110" fmla="*/ 160 w 254"/>
                  <a:gd name="T111" fmla="*/ 50 h 585"/>
                  <a:gd name="T112" fmla="*/ 176 w 254"/>
                  <a:gd name="T113" fmla="*/ 38 h 585"/>
                  <a:gd name="T114" fmla="*/ 191 w 254"/>
                  <a:gd name="T115" fmla="*/ 28 h 585"/>
                  <a:gd name="T116" fmla="*/ 213 w 254"/>
                  <a:gd name="T117" fmla="*/ 15 h 585"/>
                  <a:gd name="T118" fmla="*/ 233 w 254"/>
                  <a:gd name="T119" fmla="*/ 4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4" h="585">
                    <a:moveTo>
                      <a:pt x="244" y="0"/>
                    </a:moveTo>
                    <a:lnTo>
                      <a:pt x="254" y="50"/>
                    </a:lnTo>
                    <a:lnTo>
                      <a:pt x="253" y="51"/>
                    </a:lnTo>
                    <a:lnTo>
                      <a:pt x="251" y="55"/>
                    </a:lnTo>
                    <a:lnTo>
                      <a:pt x="249" y="57"/>
                    </a:lnTo>
                    <a:lnTo>
                      <a:pt x="248" y="59"/>
                    </a:lnTo>
                    <a:lnTo>
                      <a:pt x="245" y="61"/>
                    </a:lnTo>
                    <a:lnTo>
                      <a:pt x="243" y="66"/>
                    </a:lnTo>
                    <a:lnTo>
                      <a:pt x="240" y="68"/>
                    </a:lnTo>
                    <a:lnTo>
                      <a:pt x="237" y="72"/>
                    </a:lnTo>
                    <a:lnTo>
                      <a:pt x="232" y="77"/>
                    </a:lnTo>
                    <a:lnTo>
                      <a:pt x="230" y="81"/>
                    </a:lnTo>
                    <a:lnTo>
                      <a:pt x="226" y="86"/>
                    </a:lnTo>
                    <a:lnTo>
                      <a:pt x="221" y="91"/>
                    </a:lnTo>
                    <a:lnTo>
                      <a:pt x="219" y="93"/>
                    </a:lnTo>
                    <a:lnTo>
                      <a:pt x="217" y="96"/>
                    </a:lnTo>
                    <a:lnTo>
                      <a:pt x="215" y="99"/>
                    </a:lnTo>
                    <a:lnTo>
                      <a:pt x="213" y="101"/>
                    </a:lnTo>
                    <a:lnTo>
                      <a:pt x="210" y="103"/>
                    </a:lnTo>
                    <a:lnTo>
                      <a:pt x="208" y="107"/>
                    </a:lnTo>
                    <a:lnTo>
                      <a:pt x="206" y="109"/>
                    </a:lnTo>
                    <a:lnTo>
                      <a:pt x="204" y="112"/>
                    </a:lnTo>
                    <a:lnTo>
                      <a:pt x="201" y="114"/>
                    </a:lnTo>
                    <a:lnTo>
                      <a:pt x="199" y="116"/>
                    </a:lnTo>
                    <a:lnTo>
                      <a:pt x="196" y="120"/>
                    </a:lnTo>
                    <a:lnTo>
                      <a:pt x="194" y="122"/>
                    </a:lnTo>
                    <a:lnTo>
                      <a:pt x="191" y="125"/>
                    </a:lnTo>
                    <a:lnTo>
                      <a:pt x="188" y="127"/>
                    </a:lnTo>
                    <a:lnTo>
                      <a:pt x="186" y="131"/>
                    </a:lnTo>
                    <a:lnTo>
                      <a:pt x="183" y="133"/>
                    </a:lnTo>
                    <a:lnTo>
                      <a:pt x="180" y="135"/>
                    </a:lnTo>
                    <a:lnTo>
                      <a:pt x="178" y="138"/>
                    </a:lnTo>
                    <a:lnTo>
                      <a:pt x="175" y="141"/>
                    </a:lnTo>
                    <a:lnTo>
                      <a:pt x="173" y="144"/>
                    </a:lnTo>
                    <a:lnTo>
                      <a:pt x="169" y="146"/>
                    </a:lnTo>
                    <a:lnTo>
                      <a:pt x="166" y="148"/>
                    </a:lnTo>
                    <a:lnTo>
                      <a:pt x="164" y="151"/>
                    </a:lnTo>
                    <a:lnTo>
                      <a:pt x="161" y="153"/>
                    </a:lnTo>
                    <a:lnTo>
                      <a:pt x="158" y="156"/>
                    </a:lnTo>
                    <a:lnTo>
                      <a:pt x="155" y="157"/>
                    </a:lnTo>
                    <a:lnTo>
                      <a:pt x="153" y="159"/>
                    </a:lnTo>
                    <a:lnTo>
                      <a:pt x="150" y="163"/>
                    </a:lnTo>
                    <a:lnTo>
                      <a:pt x="146" y="165"/>
                    </a:lnTo>
                    <a:lnTo>
                      <a:pt x="144" y="167"/>
                    </a:lnTo>
                    <a:lnTo>
                      <a:pt x="141" y="169"/>
                    </a:lnTo>
                    <a:lnTo>
                      <a:pt x="139" y="172"/>
                    </a:lnTo>
                    <a:lnTo>
                      <a:pt x="135" y="173"/>
                    </a:lnTo>
                    <a:lnTo>
                      <a:pt x="133" y="175"/>
                    </a:lnTo>
                    <a:lnTo>
                      <a:pt x="130" y="176"/>
                    </a:lnTo>
                    <a:lnTo>
                      <a:pt x="128" y="178"/>
                    </a:lnTo>
                    <a:lnTo>
                      <a:pt x="124" y="180"/>
                    </a:lnTo>
                    <a:lnTo>
                      <a:pt x="122" y="181"/>
                    </a:lnTo>
                    <a:lnTo>
                      <a:pt x="119" y="184"/>
                    </a:lnTo>
                    <a:lnTo>
                      <a:pt x="117" y="185"/>
                    </a:lnTo>
                    <a:lnTo>
                      <a:pt x="113" y="187"/>
                    </a:lnTo>
                    <a:lnTo>
                      <a:pt x="111" y="188"/>
                    </a:lnTo>
                    <a:lnTo>
                      <a:pt x="108" y="190"/>
                    </a:lnTo>
                    <a:lnTo>
                      <a:pt x="106" y="192"/>
                    </a:lnTo>
                    <a:lnTo>
                      <a:pt x="104" y="194"/>
                    </a:lnTo>
                    <a:lnTo>
                      <a:pt x="101" y="195"/>
                    </a:lnTo>
                    <a:lnTo>
                      <a:pt x="98" y="197"/>
                    </a:lnTo>
                    <a:lnTo>
                      <a:pt x="96" y="199"/>
                    </a:lnTo>
                    <a:lnTo>
                      <a:pt x="91" y="201"/>
                    </a:lnTo>
                    <a:lnTo>
                      <a:pt x="87" y="206"/>
                    </a:lnTo>
                    <a:lnTo>
                      <a:pt x="83" y="208"/>
                    </a:lnTo>
                    <a:lnTo>
                      <a:pt x="78" y="211"/>
                    </a:lnTo>
                    <a:lnTo>
                      <a:pt x="74" y="214"/>
                    </a:lnTo>
                    <a:lnTo>
                      <a:pt x="71" y="218"/>
                    </a:lnTo>
                    <a:lnTo>
                      <a:pt x="66" y="221"/>
                    </a:lnTo>
                    <a:lnTo>
                      <a:pt x="63" y="224"/>
                    </a:lnTo>
                    <a:lnTo>
                      <a:pt x="60" y="227"/>
                    </a:lnTo>
                    <a:lnTo>
                      <a:pt x="56" y="230"/>
                    </a:lnTo>
                    <a:lnTo>
                      <a:pt x="53" y="232"/>
                    </a:lnTo>
                    <a:lnTo>
                      <a:pt x="51" y="235"/>
                    </a:lnTo>
                    <a:lnTo>
                      <a:pt x="47" y="238"/>
                    </a:lnTo>
                    <a:lnTo>
                      <a:pt x="45" y="240"/>
                    </a:lnTo>
                    <a:lnTo>
                      <a:pt x="41" y="244"/>
                    </a:lnTo>
                    <a:lnTo>
                      <a:pt x="38" y="248"/>
                    </a:lnTo>
                    <a:lnTo>
                      <a:pt x="34" y="251"/>
                    </a:lnTo>
                    <a:lnTo>
                      <a:pt x="32" y="253"/>
                    </a:lnTo>
                    <a:lnTo>
                      <a:pt x="30" y="254"/>
                    </a:lnTo>
                    <a:lnTo>
                      <a:pt x="30" y="255"/>
                    </a:lnTo>
                    <a:lnTo>
                      <a:pt x="30" y="256"/>
                    </a:lnTo>
                    <a:lnTo>
                      <a:pt x="32" y="259"/>
                    </a:lnTo>
                    <a:lnTo>
                      <a:pt x="32" y="261"/>
                    </a:lnTo>
                    <a:lnTo>
                      <a:pt x="34" y="264"/>
                    </a:lnTo>
                    <a:lnTo>
                      <a:pt x="35" y="266"/>
                    </a:lnTo>
                    <a:lnTo>
                      <a:pt x="38" y="271"/>
                    </a:lnTo>
                    <a:lnTo>
                      <a:pt x="39" y="274"/>
                    </a:lnTo>
                    <a:lnTo>
                      <a:pt x="41" y="278"/>
                    </a:lnTo>
                    <a:lnTo>
                      <a:pt x="42" y="281"/>
                    </a:lnTo>
                    <a:lnTo>
                      <a:pt x="42" y="283"/>
                    </a:lnTo>
                    <a:lnTo>
                      <a:pt x="43" y="285"/>
                    </a:lnTo>
                    <a:lnTo>
                      <a:pt x="44" y="288"/>
                    </a:lnTo>
                    <a:lnTo>
                      <a:pt x="45" y="290"/>
                    </a:lnTo>
                    <a:lnTo>
                      <a:pt x="46" y="293"/>
                    </a:lnTo>
                    <a:lnTo>
                      <a:pt x="47" y="296"/>
                    </a:lnTo>
                    <a:lnTo>
                      <a:pt x="49" y="298"/>
                    </a:lnTo>
                    <a:lnTo>
                      <a:pt x="51" y="302"/>
                    </a:lnTo>
                    <a:lnTo>
                      <a:pt x="52" y="305"/>
                    </a:lnTo>
                    <a:lnTo>
                      <a:pt x="53" y="307"/>
                    </a:lnTo>
                    <a:lnTo>
                      <a:pt x="54" y="310"/>
                    </a:lnTo>
                    <a:lnTo>
                      <a:pt x="55" y="314"/>
                    </a:lnTo>
                    <a:lnTo>
                      <a:pt x="56" y="316"/>
                    </a:lnTo>
                    <a:lnTo>
                      <a:pt x="57" y="319"/>
                    </a:lnTo>
                    <a:lnTo>
                      <a:pt x="60" y="322"/>
                    </a:lnTo>
                    <a:lnTo>
                      <a:pt x="61" y="326"/>
                    </a:lnTo>
                    <a:lnTo>
                      <a:pt x="62" y="329"/>
                    </a:lnTo>
                    <a:lnTo>
                      <a:pt x="63" y="332"/>
                    </a:lnTo>
                    <a:lnTo>
                      <a:pt x="64" y="336"/>
                    </a:lnTo>
                    <a:lnTo>
                      <a:pt x="65" y="339"/>
                    </a:lnTo>
                    <a:lnTo>
                      <a:pt x="67" y="342"/>
                    </a:lnTo>
                    <a:lnTo>
                      <a:pt x="68" y="346"/>
                    </a:lnTo>
                    <a:lnTo>
                      <a:pt x="69" y="349"/>
                    </a:lnTo>
                    <a:lnTo>
                      <a:pt x="71" y="352"/>
                    </a:lnTo>
                    <a:lnTo>
                      <a:pt x="72" y="357"/>
                    </a:lnTo>
                    <a:lnTo>
                      <a:pt x="74" y="360"/>
                    </a:lnTo>
                    <a:lnTo>
                      <a:pt x="75" y="363"/>
                    </a:lnTo>
                    <a:lnTo>
                      <a:pt x="76" y="366"/>
                    </a:lnTo>
                    <a:lnTo>
                      <a:pt x="77" y="370"/>
                    </a:lnTo>
                    <a:lnTo>
                      <a:pt x="78" y="373"/>
                    </a:lnTo>
                    <a:lnTo>
                      <a:pt x="79" y="378"/>
                    </a:lnTo>
                    <a:lnTo>
                      <a:pt x="80" y="381"/>
                    </a:lnTo>
                    <a:lnTo>
                      <a:pt x="82" y="384"/>
                    </a:lnTo>
                    <a:lnTo>
                      <a:pt x="83" y="387"/>
                    </a:lnTo>
                    <a:lnTo>
                      <a:pt x="85" y="392"/>
                    </a:lnTo>
                    <a:lnTo>
                      <a:pt x="85" y="394"/>
                    </a:lnTo>
                    <a:lnTo>
                      <a:pt x="86" y="398"/>
                    </a:lnTo>
                    <a:lnTo>
                      <a:pt x="87" y="402"/>
                    </a:lnTo>
                    <a:lnTo>
                      <a:pt x="88" y="405"/>
                    </a:lnTo>
                    <a:lnTo>
                      <a:pt x="89" y="408"/>
                    </a:lnTo>
                    <a:lnTo>
                      <a:pt x="90" y="412"/>
                    </a:lnTo>
                    <a:lnTo>
                      <a:pt x="91" y="415"/>
                    </a:lnTo>
                    <a:lnTo>
                      <a:pt x="93" y="419"/>
                    </a:lnTo>
                    <a:lnTo>
                      <a:pt x="94" y="422"/>
                    </a:lnTo>
                    <a:lnTo>
                      <a:pt x="94" y="425"/>
                    </a:lnTo>
                    <a:lnTo>
                      <a:pt x="95" y="428"/>
                    </a:lnTo>
                    <a:lnTo>
                      <a:pt x="96" y="431"/>
                    </a:lnTo>
                    <a:lnTo>
                      <a:pt x="96" y="434"/>
                    </a:lnTo>
                    <a:lnTo>
                      <a:pt x="97" y="437"/>
                    </a:lnTo>
                    <a:lnTo>
                      <a:pt x="97" y="440"/>
                    </a:lnTo>
                    <a:lnTo>
                      <a:pt x="98" y="444"/>
                    </a:lnTo>
                    <a:lnTo>
                      <a:pt x="99" y="446"/>
                    </a:lnTo>
                    <a:lnTo>
                      <a:pt x="99" y="449"/>
                    </a:lnTo>
                    <a:lnTo>
                      <a:pt x="99" y="451"/>
                    </a:lnTo>
                    <a:lnTo>
                      <a:pt x="100" y="455"/>
                    </a:lnTo>
                    <a:lnTo>
                      <a:pt x="101" y="457"/>
                    </a:lnTo>
                    <a:lnTo>
                      <a:pt x="101" y="460"/>
                    </a:lnTo>
                    <a:lnTo>
                      <a:pt x="101" y="462"/>
                    </a:lnTo>
                    <a:lnTo>
                      <a:pt x="102" y="466"/>
                    </a:lnTo>
                    <a:lnTo>
                      <a:pt x="102" y="468"/>
                    </a:lnTo>
                    <a:lnTo>
                      <a:pt x="102" y="470"/>
                    </a:lnTo>
                    <a:lnTo>
                      <a:pt x="104" y="472"/>
                    </a:lnTo>
                    <a:lnTo>
                      <a:pt x="104" y="476"/>
                    </a:lnTo>
                    <a:lnTo>
                      <a:pt x="105" y="480"/>
                    </a:lnTo>
                    <a:lnTo>
                      <a:pt x="106" y="484"/>
                    </a:lnTo>
                    <a:lnTo>
                      <a:pt x="106" y="489"/>
                    </a:lnTo>
                    <a:lnTo>
                      <a:pt x="106" y="493"/>
                    </a:lnTo>
                    <a:lnTo>
                      <a:pt x="106" y="498"/>
                    </a:lnTo>
                    <a:lnTo>
                      <a:pt x="107" y="501"/>
                    </a:lnTo>
                    <a:lnTo>
                      <a:pt x="107" y="504"/>
                    </a:lnTo>
                    <a:lnTo>
                      <a:pt x="107" y="508"/>
                    </a:lnTo>
                    <a:lnTo>
                      <a:pt x="107" y="511"/>
                    </a:lnTo>
                    <a:lnTo>
                      <a:pt x="107" y="514"/>
                    </a:lnTo>
                    <a:lnTo>
                      <a:pt x="107" y="516"/>
                    </a:lnTo>
                    <a:lnTo>
                      <a:pt x="107" y="519"/>
                    </a:lnTo>
                    <a:lnTo>
                      <a:pt x="107" y="521"/>
                    </a:lnTo>
                    <a:lnTo>
                      <a:pt x="107" y="524"/>
                    </a:lnTo>
                    <a:lnTo>
                      <a:pt x="107" y="527"/>
                    </a:lnTo>
                    <a:lnTo>
                      <a:pt x="107" y="530"/>
                    </a:lnTo>
                    <a:lnTo>
                      <a:pt x="107" y="531"/>
                    </a:lnTo>
                    <a:lnTo>
                      <a:pt x="107" y="532"/>
                    </a:lnTo>
                    <a:lnTo>
                      <a:pt x="54" y="528"/>
                    </a:lnTo>
                    <a:lnTo>
                      <a:pt x="112" y="559"/>
                    </a:lnTo>
                    <a:lnTo>
                      <a:pt x="108" y="585"/>
                    </a:lnTo>
                    <a:lnTo>
                      <a:pt x="23" y="543"/>
                    </a:lnTo>
                    <a:lnTo>
                      <a:pt x="23" y="543"/>
                    </a:lnTo>
                    <a:lnTo>
                      <a:pt x="23" y="541"/>
                    </a:lnTo>
                    <a:lnTo>
                      <a:pt x="21" y="536"/>
                    </a:lnTo>
                    <a:lnTo>
                      <a:pt x="21" y="533"/>
                    </a:lnTo>
                    <a:lnTo>
                      <a:pt x="20" y="530"/>
                    </a:lnTo>
                    <a:lnTo>
                      <a:pt x="19" y="527"/>
                    </a:lnTo>
                    <a:lnTo>
                      <a:pt x="18" y="523"/>
                    </a:lnTo>
                    <a:lnTo>
                      <a:pt x="18" y="520"/>
                    </a:lnTo>
                    <a:lnTo>
                      <a:pt x="17" y="516"/>
                    </a:lnTo>
                    <a:lnTo>
                      <a:pt x="16" y="512"/>
                    </a:lnTo>
                    <a:lnTo>
                      <a:pt x="14" y="509"/>
                    </a:lnTo>
                    <a:lnTo>
                      <a:pt x="14" y="504"/>
                    </a:lnTo>
                    <a:lnTo>
                      <a:pt x="13" y="502"/>
                    </a:lnTo>
                    <a:lnTo>
                      <a:pt x="12" y="499"/>
                    </a:lnTo>
                    <a:lnTo>
                      <a:pt x="12" y="496"/>
                    </a:lnTo>
                    <a:lnTo>
                      <a:pt x="12" y="494"/>
                    </a:lnTo>
                    <a:lnTo>
                      <a:pt x="11" y="491"/>
                    </a:lnTo>
                    <a:lnTo>
                      <a:pt x="11" y="489"/>
                    </a:lnTo>
                    <a:lnTo>
                      <a:pt x="10" y="485"/>
                    </a:lnTo>
                    <a:lnTo>
                      <a:pt x="10" y="483"/>
                    </a:lnTo>
                    <a:lnTo>
                      <a:pt x="9" y="481"/>
                    </a:lnTo>
                    <a:lnTo>
                      <a:pt x="9" y="478"/>
                    </a:lnTo>
                    <a:lnTo>
                      <a:pt x="8" y="474"/>
                    </a:lnTo>
                    <a:lnTo>
                      <a:pt x="8" y="472"/>
                    </a:lnTo>
                    <a:lnTo>
                      <a:pt x="8" y="469"/>
                    </a:lnTo>
                    <a:lnTo>
                      <a:pt x="7" y="467"/>
                    </a:lnTo>
                    <a:lnTo>
                      <a:pt x="7" y="463"/>
                    </a:lnTo>
                    <a:lnTo>
                      <a:pt x="7" y="460"/>
                    </a:lnTo>
                    <a:lnTo>
                      <a:pt x="6" y="457"/>
                    </a:lnTo>
                    <a:lnTo>
                      <a:pt x="6" y="454"/>
                    </a:lnTo>
                    <a:lnTo>
                      <a:pt x="5" y="451"/>
                    </a:lnTo>
                    <a:lnTo>
                      <a:pt x="5" y="448"/>
                    </a:lnTo>
                    <a:lnTo>
                      <a:pt x="3" y="445"/>
                    </a:lnTo>
                    <a:lnTo>
                      <a:pt x="3" y="441"/>
                    </a:lnTo>
                    <a:lnTo>
                      <a:pt x="3" y="437"/>
                    </a:lnTo>
                    <a:lnTo>
                      <a:pt x="3" y="435"/>
                    </a:lnTo>
                    <a:lnTo>
                      <a:pt x="2" y="430"/>
                    </a:lnTo>
                    <a:lnTo>
                      <a:pt x="2" y="427"/>
                    </a:lnTo>
                    <a:lnTo>
                      <a:pt x="1" y="424"/>
                    </a:lnTo>
                    <a:lnTo>
                      <a:pt x="1" y="420"/>
                    </a:lnTo>
                    <a:lnTo>
                      <a:pt x="1" y="417"/>
                    </a:lnTo>
                    <a:lnTo>
                      <a:pt x="1" y="414"/>
                    </a:lnTo>
                    <a:lnTo>
                      <a:pt x="1" y="411"/>
                    </a:lnTo>
                    <a:lnTo>
                      <a:pt x="1" y="407"/>
                    </a:lnTo>
                    <a:lnTo>
                      <a:pt x="0" y="403"/>
                    </a:lnTo>
                    <a:lnTo>
                      <a:pt x="0" y="400"/>
                    </a:lnTo>
                    <a:lnTo>
                      <a:pt x="0" y="395"/>
                    </a:lnTo>
                    <a:lnTo>
                      <a:pt x="0" y="392"/>
                    </a:lnTo>
                    <a:lnTo>
                      <a:pt x="0" y="387"/>
                    </a:lnTo>
                    <a:lnTo>
                      <a:pt x="0" y="384"/>
                    </a:lnTo>
                    <a:lnTo>
                      <a:pt x="0" y="381"/>
                    </a:lnTo>
                    <a:lnTo>
                      <a:pt x="0" y="376"/>
                    </a:lnTo>
                    <a:lnTo>
                      <a:pt x="0" y="373"/>
                    </a:lnTo>
                    <a:lnTo>
                      <a:pt x="0" y="369"/>
                    </a:lnTo>
                    <a:lnTo>
                      <a:pt x="0" y="364"/>
                    </a:lnTo>
                    <a:lnTo>
                      <a:pt x="0" y="361"/>
                    </a:lnTo>
                    <a:lnTo>
                      <a:pt x="0" y="357"/>
                    </a:lnTo>
                    <a:lnTo>
                      <a:pt x="0" y="353"/>
                    </a:lnTo>
                    <a:lnTo>
                      <a:pt x="0" y="350"/>
                    </a:lnTo>
                    <a:lnTo>
                      <a:pt x="0" y="346"/>
                    </a:lnTo>
                    <a:lnTo>
                      <a:pt x="0" y="342"/>
                    </a:lnTo>
                    <a:lnTo>
                      <a:pt x="0" y="338"/>
                    </a:lnTo>
                    <a:lnTo>
                      <a:pt x="0" y="335"/>
                    </a:lnTo>
                    <a:lnTo>
                      <a:pt x="0" y="331"/>
                    </a:lnTo>
                    <a:lnTo>
                      <a:pt x="0" y="327"/>
                    </a:lnTo>
                    <a:lnTo>
                      <a:pt x="0" y="324"/>
                    </a:lnTo>
                    <a:lnTo>
                      <a:pt x="0" y="320"/>
                    </a:lnTo>
                    <a:lnTo>
                      <a:pt x="0" y="316"/>
                    </a:lnTo>
                    <a:lnTo>
                      <a:pt x="0" y="313"/>
                    </a:lnTo>
                    <a:lnTo>
                      <a:pt x="0" y="309"/>
                    </a:lnTo>
                    <a:lnTo>
                      <a:pt x="0" y="306"/>
                    </a:lnTo>
                    <a:lnTo>
                      <a:pt x="1" y="303"/>
                    </a:lnTo>
                    <a:lnTo>
                      <a:pt x="1" y="299"/>
                    </a:lnTo>
                    <a:lnTo>
                      <a:pt x="1" y="296"/>
                    </a:lnTo>
                    <a:lnTo>
                      <a:pt x="1" y="293"/>
                    </a:lnTo>
                    <a:lnTo>
                      <a:pt x="2" y="289"/>
                    </a:lnTo>
                    <a:lnTo>
                      <a:pt x="2" y="286"/>
                    </a:lnTo>
                    <a:lnTo>
                      <a:pt x="2" y="283"/>
                    </a:lnTo>
                    <a:lnTo>
                      <a:pt x="2" y="279"/>
                    </a:lnTo>
                    <a:lnTo>
                      <a:pt x="2" y="277"/>
                    </a:lnTo>
                    <a:lnTo>
                      <a:pt x="2" y="274"/>
                    </a:lnTo>
                    <a:lnTo>
                      <a:pt x="3" y="272"/>
                    </a:lnTo>
                    <a:lnTo>
                      <a:pt x="3" y="268"/>
                    </a:lnTo>
                    <a:lnTo>
                      <a:pt x="3" y="266"/>
                    </a:lnTo>
                    <a:lnTo>
                      <a:pt x="3" y="263"/>
                    </a:lnTo>
                    <a:lnTo>
                      <a:pt x="3" y="261"/>
                    </a:lnTo>
                    <a:lnTo>
                      <a:pt x="3" y="259"/>
                    </a:lnTo>
                    <a:lnTo>
                      <a:pt x="3" y="256"/>
                    </a:lnTo>
                    <a:lnTo>
                      <a:pt x="5" y="252"/>
                    </a:lnTo>
                    <a:lnTo>
                      <a:pt x="5" y="248"/>
                    </a:lnTo>
                    <a:lnTo>
                      <a:pt x="5" y="244"/>
                    </a:lnTo>
                    <a:lnTo>
                      <a:pt x="5" y="240"/>
                    </a:lnTo>
                    <a:lnTo>
                      <a:pt x="5" y="238"/>
                    </a:lnTo>
                    <a:lnTo>
                      <a:pt x="6" y="235"/>
                    </a:lnTo>
                    <a:lnTo>
                      <a:pt x="6" y="232"/>
                    </a:lnTo>
                    <a:lnTo>
                      <a:pt x="6" y="231"/>
                    </a:lnTo>
                    <a:lnTo>
                      <a:pt x="7" y="230"/>
                    </a:lnTo>
                    <a:lnTo>
                      <a:pt x="8" y="227"/>
                    </a:lnTo>
                    <a:lnTo>
                      <a:pt x="9" y="224"/>
                    </a:lnTo>
                    <a:lnTo>
                      <a:pt x="11" y="222"/>
                    </a:lnTo>
                    <a:lnTo>
                      <a:pt x="12" y="219"/>
                    </a:lnTo>
                    <a:lnTo>
                      <a:pt x="16" y="216"/>
                    </a:lnTo>
                    <a:lnTo>
                      <a:pt x="18" y="212"/>
                    </a:lnTo>
                    <a:lnTo>
                      <a:pt x="20" y="208"/>
                    </a:lnTo>
                    <a:lnTo>
                      <a:pt x="23" y="203"/>
                    </a:lnTo>
                    <a:lnTo>
                      <a:pt x="27" y="199"/>
                    </a:lnTo>
                    <a:lnTo>
                      <a:pt x="28" y="197"/>
                    </a:lnTo>
                    <a:lnTo>
                      <a:pt x="30" y="194"/>
                    </a:lnTo>
                    <a:lnTo>
                      <a:pt x="31" y="191"/>
                    </a:lnTo>
                    <a:lnTo>
                      <a:pt x="33" y="189"/>
                    </a:lnTo>
                    <a:lnTo>
                      <a:pt x="35" y="186"/>
                    </a:lnTo>
                    <a:lnTo>
                      <a:pt x="38" y="184"/>
                    </a:lnTo>
                    <a:lnTo>
                      <a:pt x="39" y="180"/>
                    </a:lnTo>
                    <a:lnTo>
                      <a:pt x="42" y="178"/>
                    </a:lnTo>
                    <a:lnTo>
                      <a:pt x="43" y="176"/>
                    </a:lnTo>
                    <a:lnTo>
                      <a:pt x="45" y="173"/>
                    </a:lnTo>
                    <a:lnTo>
                      <a:pt x="47" y="169"/>
                    </a:lnTo>
                    <a:lnTo>
                      <a:pt x="50" y="167"/>
                    </a:lnTo>
                    <a:lnTo>
                      <a:pt x="52" y="164"/>
                    </a:lnTo>
                    <a:lnTo>
                      <a:pt x="54" y="161"/>
                    </a:lnTo>
                    <a:lnTo>
                      <a:pt x="56" y="157"/>
                    </a:lnTo>
                    <a:lnTo>
                      <a:pt x="58" y="155"/>
                    </a:lnTo>
                    <a:lnTo>
                      <a:pt x="61" y="151"/>
                    </a:lnTo>
                    <a:lnTo>
                      <a:pt x="63" y="148"/>
                    </a:lnTo>
                    <a:lnTo>
                      <a:pt x="65" y="145"/>
                    </a:lnTo>
                    <a:lnTo>
                      <a:pt x="68" y="142"/>
                    </a:lnTo>
                    <a:lnTo>
                      <a:pt x="71" y="140"/>
                    </a:lnTo>
                    <a:lnTo>
                      <a:pt x="73" y="136"/>
                    </a:lnTo>
                    <a:lnTo>
                      <a:pt x="76" y="133"/>
                    </a:lnTo>
                    <a:lnTo>
                      <a:pt x="78" y="131"/>
                    </a:lnTo>
                    <a:lnTo>
                      <a:pt x="80" y="126"/>
                    </a:lnTo>
                    <a:lnTo>
                      <a:pt x="83" y="123"/>
                    </a:lnTo>
                    <a:lnTo>
                      <a:pt x="86" y="121"/>
                    </a:lnTo>
                    <a:lnTo>
                      <a:pt x="88" y="118"/>
                    </a:lnTo>
                    <a:lnTo>
                      <a:pt x="91" y="114"/>
                    </a:lnTo>
                    <a:lnTo>
                      <a:pt x="94" y="112"/>
                    </a:lnTo>
                    <a:lnTo>
                      <a:pt x="96" y="109"/>
                    </a:lnTo>
                    <a:lnTo>
                      <a:pt x="99" y="105"/>
                    </a:lnTo>
                    <a:lnTo>
                      <a:pt x="102" y="102"/>
                    </a:lnTo>
                    <a:lnTo>
                      <a:pt x="105" y="100"/>
                    </a:lnTo>
                    <a:lnTo>
                      <a:pt x="108" y="97"/>
                    </a:lnTo>
                    <a:lnTo>
                      <a:pt x="110" y="93"/>
                    </a:lnTo>
                    <a:lnTo>
                      <a:pt x="113" y="91"/>
                    </a:lnTo>
                    <a:lnTo>
                      <a:pt x="117" y="89"/>
                    </a:lnTo>
                    <a:lnTo>
                      <a:pt x="119" y="86"/>
                    </a:lnTo>
                    <a:lnTo>
                      <a:pt x="122" y="83"/>
                    </a:lnTo>
                    <a:lnTo>
                      <a:pt x="124" y="80"/>
                    </a:lnTo>
                    <a:lnTo>
                      <a:pt x="128" y="78"/>
                    </a:lnTo>
                    <a:lnTo>
                      <a:pt x="130" y="76"/>
                    </a:lnTo>
                    <a:lnTo>
                      <a:pt x="133" y="72"/>
                    </a:lnTo>
                    <a:lnTo>
                      <a:pt x="135" y="70"/>
                    </a:lnTo>
                    <a:lnTo>
                      <a:pt x="138" y="68"/>
                    </a:lnTo>
                    <a:lnTo>
                      <a:pt x="141" y="66"/>
                    </a:lnTo>
                    <a:lnTo>
                      <a:pt x="144" y="64"/>
                    </a:lnTo>
                    <a:lnTo>
                      <a:pt x="146" y="60"/>
                    </a:lnTo>
                    <a:lnTo>
                      <a:pt x="149" y="58"/>
                    </a:lnTo>
                    <a:lnTo>
                      <a:pt x="152" y="56"/>
                    </a:lnTo>
                    <a:lnTo>
                      <a:pt x="155" y="54"/>
                    </a:lnTo>
                    <a:lnTo>
                      <a:pt x="157" y="51"/>
                    </a:lnTo>
                    <a:lnTo>
                      <a:pt x="160" y="50"/>
                    </a:lnTo>
                    <a:lnTo>
                      <a:pt x="163" y="47"/>
                    </a:lnTo>
                    <a:lnTo>
                      <a:pt x="166" y="46"/>
                    </a:lnTo>
                    <a:lnTo>
                      <a:pt x="168" y="44"/>
                    </a:lnTo>
                    <a:lnTo>
                      <a:pt x="171" y="42"/>
                    </a:lnTo>
                    <a:lnTo>
                      <a:pt x="174" y="39"/>
                    </a:lnTo>
                    <a:lnTo>
                      <a:pt x="176" y="38"/>
                    </a:lnTo>
                    <a:lnTo>
                      <a:pt x="178" y="36"/>
                    </a:lnTo>
                    <a:lnTo>
                      <a:pt x="180" y="34"/>
                    </a:lnTo>
                    <a:lnTo>
                      <a:pt x="184" y="33"/>
                    </a:lnTo>
                    <a:lnTo>
                      <a:pt x="186" y="32"/>
                    </a:lnTo>
                    <a:lnTo>
                      <a:pt x="188" y="29"/>
                    </a:lnTo>
                    <a:lnTo>
                      <a:pt x="191" y="28"/>
                    </a:lnTo>
                    <a:lnTo>
                      <a:pt x="194" y="26"/>
                    </a:lnTo>
                    <a:lnTo>
                      <a:pt x="196" y="25"/>
                    </a:lnTo>
                    <a:lnTo>
                      <a:pt x="200" y="22"/>
                    </a:lnTo>
                    <a:lnTo>
                      <a:pt x="206" y="21"/>
                    </a:lnTo>
                    <a:lnTo>
                      <a:pt x="209" y="17"/>
                    </a:lnTo>
                    <a:lnTo>
                      <a:pt x="213" y="15"/>
                    </a:lnTo>
                    <a:lnTo>
                      <a:pt x="217" y="13"/>
                    </a:lnTo>
                    <a:lnTo>
                      <a:pt x="221" y="11"/>
                    </a:lnTo>
                    <a:lnTo>
                      <a:pt x="223" y="8"/>
                    </a:lnTo>
                    <a:lnTo>
                      <a:pt x="227" y="7"/>
                    </a:lnTo>
                    <a:lnTo>
                      <a:pt x="230" y="6"/>
                    </a:lnTo>
                    <a:lnTo>
                      <a:pt x="233" y="4"/>
                    </a:lnTo>
                    <a:lnTo>
                      <a:pt x="238" y="2"/>
                    </a:lnTo>
                    <a:lnTo>
                      <a:pt x="241" y="1"/>
                    </a:lnTo>
                    <a:lnTo>
                      <a:pt x="243" y="0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69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0" name="Freeform 28"/>
              <p:cNvSpPr>
                <a:spLocks/>
              </p:cNvSpPr>
              <p:nvPr/>
            </p:nvSpPr>
            <p:spPr bwMode="auto">
              <a:xfrm>
                <a:off x="4375151" y="1462088"/>
                <a:ext cx="50800" cy="103188"/>
              </a:xfrm>
              <a:custGeom>
                <a:avLst/>
                <a:gdLst>
                  <a:gd name="T0" fmla="*/ 1 w 130"/>
                  <a:gd name="T1" fmla="*/ 1 h 261"/>
                  <a:gd name="T2" fmla="*/ 7 w 130"/>
                  <a:gd name="T3" fmla="*/ 7 h 261"/>
                  <a:gd name="T4" fmla="*/ 15 w 130"/>
                  <a:gd name="T5" fmla="*/ 16 h 261"/>
                  <a:gd name="T6" fmla="*/ 20 w 130"/>
                  <a:gd name="T7" fmla="*/ 20 h 261"/>
                  <a:gd name="T8" fmla="*/ 26 w 130"/>
                  <a:gd name="T9" fmla="*/ 27 h 261"/>
                  <a:gd name="T10" fmla="*/ 31 w 130"/>
                  <a:gd name="T11" fmla="*/ 33 h 261"/>
                  <a:gd name="T12" fmla="*/ 37 w 130"/>
                  <a:gd name="T13" fmla="*/ 40 h 261"/>
                  <a:gd name="T14" fmla="*/ 42 w 130"/>
                  <a:gd name="T15" fmla="*/ 48 h 261"/>
                  <a:gd name="T16" fmla="*/ 50 w 130"/>
                  <a:gd name="T17" fmla="*/ 56 h 261"/>
                  <a:gd name="T18" fmla="*/ 55 w 130"/>
                  <a:gd name="T19" fmla="*/ 64 h 261"/>
                  <a:gd name="T20" fmla="*/ 62 w 130"/>
                  <a:gd name="T21" fmla="*/ 73 h 261"/>
                  <a:gd name="T22" fmla="*/ 67 w 130"/>
                  <a:gd name="T23" fmla="*/ 82 h 261"/>
                  <a:gd name="T24" fmla="*/ 71 w 130"/>
                  <a:gd name="T25" fmla="*/ 87 h 261"/>
                  <a:gd name="T26" fmla="*/ 74 w 130"/>
                  <a:gd name="T27" fmla="*/ 92 h 261"/>
                  <a:gd name="T28" fmla="*/ 79 w 130"/>
                  <a:gd name="T29" fmla="*/ 102 h 261"/>
                  <a:gd name="T30" fmla="*/ 82 w 130"/>
                  <a:gd name="T31" fmla="*/ 106 h 261"/>
                  <a:gd name="T32" fmla="*/ 84 w 130"/>
                  <a:gd name="T33" fmla="*/ 112 h 261"/>
                  <a:gd name="T34" fmla="*/ 86 w 130"/>
                  <a:gd name="T35" fmla="*/ 116 h 261"/>
                  <a:gd name="T36" fmla="*/ 88 w 130"/>
                  <a:gd name="T37" fmla="*/ 121 h 261"/>
                  <a:gd name="T38" fmla="*/ 90 w 130"/>
                  <a:gd name="T39" fmla="*/ 126 h 261"/>
                  <a:gd name="T40" fmla="*/ 93 w 130"/>
                  <a:gd name="T41" fmla="*/ 130 h 261"/>
                  <a:gd name="T42" fmla="*/ 97 w 130"/>
                  <a:gd name="T43" fmla="*/ 140 h 261"/>
                  <a:gd name="T44" fmla="*/ 100 w 130"/>
                  <a:gd name="T45" fmla="*/ 149 h 261"/>
                  <a:gd name="T46" fmla="*/ 104 w 130"/>
                  <a:gd name="T47" fmla="*/ 158 h 261"/>
                  <a:gd name="T48" fmla="*/ 107 w 130"/>
                  <a:gd name="T49" fmla="*/ 168 h 261"/>
                  <a:gd name="T50" fmla="*/ 109 w 130"/>
                  <a:gd name="T51" fmla="*/ 174 h 261"/>
                  <a:gd name="T52" fmla="*/ 111 w 130"/>
                  <a:gd name="T53" fmla="*/ 181 h 261"/>
                  <a:gd name="T54" fmla="*/ 114 w 130"/>
                  <a:gd name="T55" fmla="*/ 188 h 261"/>
                  <a:gd name="T56" fmla="*/ 116 w 130"/>
                  <a:gd name="T57" fmla="*/ 193 h 261"/>
                  <a:gd name="T58" fmla="*/ 118 w 130"/>
                  <a:gd name="T59" fmla="*/ 201 h 261"/>
                  <a:gd name="T60" fmla="*/ 118 w 130"/>
                  <a:gd name="T61" fmla="*/ 204 h 261"/>
                  <a:gd name="T62" fmla="*/ 130 w 130"/>
                  <a:gd name="T63" fmla="*/ 228 h 261"/>
                  <a:gd name="T64" fmla="*/ 15 w 130"/>
                  <a:gd name="T65" fmla="*/ 222 h 261"/>
                  <a:gd name="T66" fmla="*/ 33 w 130"/>
                  <a:gd name="T67" fmla="*/ 175 h 261"/>
                  <a:gd name="T68" fmla="*/ 0 w 130"/>
                  <a:gd name="T6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0" h="261">
                    <a:moveTo>
                      <a:pt x="0" y="0"/>
                    </a:moveTo>
                    <a:lnTo>
                      <a:pt x="1" y="1"/>
                    </a:lnTo>
                    <a:lnTo>
                      <a:pt x="4" y="4"/>
                    </a:lnTo>
                    <a:lnTo>
                      <a:pt x="7" y="7"/>
                    </a:lnTo>
                    <a:lnTo>
                      <a:pt x="10" y="11"/>
                    </a:lnTo>
                    <a:lnTo>
                      <a:pt x="15" y="16"/>
                    </a:lnTo>
                    <a:lnTo>
                      <a:pt x="17" y="18"/>
                    </a:lnTo>
                    <a:lnTo>
                      <a:pt x="20" y="20"/>
                    </a:lnTo>
                    <a:lnTo>
                      <a:pt x="22" y="23"/>
                    </a:lnTo>
                    <a:lnTo>
                      <a:pt x="26" y="27"/>
                    </a:lnTo>
                    <a:lnTo>
                      <a:pt x="28" y="30"/>
                    </a:lnTo>
                    <a:lnTo>
                      <a:pt x="31" y="33"/>
                    </a:lnTo>
                    <a:lnTo>
                      <a:pt x="33" y="37"/>
                    </a:lnTo>
                    <a:lnTo>
                      <a:pt x="37" y="40"/>
                    </a:lnTo>
                    <a:lnTo>
                      <a:pt x="40" y="43"/>
                    </a:lnTo>
                    <a:lnTo>
                      <a:pt x="42" y="48"/>
                    </a:lnTo>
                    <a:lnTo>
                      <a:pt x="45" y="52"/>
                    </a:lnTo>
                    <a:lnTo>
                      <a:pt x="50" y="56"/>
                    </a:lnTo>
                    <a:lnTo>
                      <a:pt x="52" y="60"/>
                    </a:lnTo>
                    <a:lnTo>
                      <a:pt x="55" y="64"/>
                    </a:lnTo>
                    <a:lnTo>
                      <a:pt x="59" y="69"/>
                    </a:lnTo>
                    <a:lnTo>
                      <a:pt x="62" y="73"/>
                    </a:lnTo>
                    <a:lnTo>
                      <a:pt x="64" y="77"/>
                    </a:lnTo>
                    <a:lnTo>
                      <a:pt x="67" y="82"/>
                    </a:lnTo>
                    <a:lnTo>
                      <a:pt x="70" y="84"/>
                    </a:lnTo>
                    <a:lnTo>
                      <a:pt x="71" y="87"/>
                    </a:lnTo>
                    <a:lnTo>
                      <a:pt x="73" y="89"/>
                    </a:lnTo>
                    <a:lnTo>
                      <a:pt x="74" y="92"/>
                    </a:lnTo>
                    <a:lnTo>
                      <a:pt x="76" y="96"/>
                    </a:lnTo>
                    <a:lnTo>
                      <a:pt x="79" y="102"/>
                    </a:lnTo>
                    <a:lnTo>
                      <a:pt x="81" y="104"/>
                    </a:lnTo>
                    <a:lnTo>
                      <a:pt x="82" y="106"/>
                    </a:lnTo>
                    <a:lnTo>
                      <a:pt x="83" y="108"/>
                    </a:lnTo>
                    <a:lnTo>
                      <a:pt x="84" y="112"/>
                    </a:lnTo>
                    <a:lnTo>
                      <a:pt x="85" y="114"/>
                    </a:lnTo>
                    <a:lnTo>
                      <a:pt x="86" y="116"/>
                    </a:lnTo>
                    <a:lnTo>
                      <a:pt x="87" y="118"/>
                    </a:lnTo>
                    <a:lnTo>
                      <a:pt x="88" y="121"/>
                    </a:lnTo>
                    <a:lnTo>
                      <a:pt x="89" y="124"/>
                    </a:lnTo>
                    <a:lnTo>
                      <a:pt x="90" y="126"/>
                    </a:lnTo>
                    <a:lnTo>
                      <a:pt x="92" y="128"/>
                    </a:lnTo>
                    <a:lnTo>
                      <a:pt x="93" y="130"/>
                    </a:lnTo>
                    <a:lnTo>
                      <a:pt x="95" y="135"/>
                    </a:lnTo>
                    <a:lnTo>
                      <a:pt x="97" y="140"/>
                    </a:lnTo>
                    <a:lnTo>
                      <a:pt x="98" y="145"/>
                    </a:lnTo>
                    <a:lnTo>
                      <a:pt x="100" y="149"/>
                    </a:lnTo>
                    <a:lnTo>
                      <a:pt x="101" y="153"/>
                    </a:lnTo>
                    <a:lnTo>
                      <a:pt x="104" y="158"/>
                    </a:lnTo>
                    <a:lnTo>
                      <a:pt x="105" y="162"/>
                    </a:lnTo>
                    <a:lnTo>
                      <a:pt x="107" y="168"/>
                    </a:lnTo>
                    <a:lnTo>
                      <a:pt x="108" y="171"/>
                    </a:lnTo>
                    <a:lnTo>
                      <a:pt x="109" y="174"/>
                    </a:lnTo>
                    <a:lnTo>
                      <a:pt x="110" y="178"/>
                    </a:lnTo>
                    <a:lnTo>
                      <a:pt x="111" y="181"/>
                    </a:lnTo>
                    <a:lnTo>
                      <a:pt x="112" y="184"/>
                    </a:lnTo>
                    <a:lnTo>
                      <a:pt x="114" y="188"/>
                    </a:lnTo>
                    <a:lnTo>
                      <a:pt x="115" y="190"/>
                    </a:lnTo>
                    <a:lnTo>
                      <a:pt x="116" y="193"/>
                    </a:lnTo>
                    <a:lnTo>
                      <a:pt x="116" y="197"/>
                    </a:lnTo>
                    <a:lnTo>
                      <a:pt x="118" y="201"/>
                    </a:lnTo>
                    <a:lnTo>
                      <a:pt x="118" y="203"/>
                    </a:lnTo>
                    <a:lnTo>
                      <a:pt x="118" y="204"/>
                    </a:lnTo>
                    <a:lnTo>
                      <a:pt x="75" y="206"/>
                    </a:lnTo>
                    <a:lnTo>
                      <a:pt x="130" y="228"/>
                    </a:lnTo>
                    <a:lnTo>
                      <a:pt x="121" y="261"/>
                    </a:lnTo>
                    <a:lnTo>
                      <a:pt x="15" y="222"/>
                    </a:lnTo>
                    <a:lnTo>
                      <a:pt x="17" y="178"/>
                    </a:lnTo>
                    <a:lnTo>
                      <a:pt x="33" y="175"/>
                    </a:lnTo>
                    <a:lnTo>
                      <a:pt x="20" y="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9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1" name="Freeform 29"/>
              <p:cNvSpPr>
                <a:spLocks/>
              </p:cNvSpPr>
              <p:nvPr/>
            </p:nvSpPr>
            <p:spPr bwMode="auto">
              <a:xfrm>
                <a:off x="4337051" y="1052513"/>
                <a:ext cx="12700" cy="30163"/>
              </a:xfrm>
              <a:custGeom>
                <a:avLst/>
                <a:gdLst>
                  <a:gd name="T0" fmla="*/ 0 w 34"/>
                  <a:gd name="T1" fmla="*/ 0 h 74"/>
                  <a:gd name="T2" fmla="*/ 34 w 34"/>
                  <a:gd name="T3" fmla="*/ 30 h 74"/>
                  <a:gd name="T4" fmla="*/ 23 w 34"/>
                  <a:gd name="T5" fmla="*/ 74 h 74"/>
                  <a:gd name="T6" fmla="*/ 0 w 34"/>
                  <a:gd name="T7" fmla="*/ 38 h 74"/>
                  <a:gd name="T8" fmla="*/ 0 w 34"/>
                  <a:gd name="T9" fmla="*/ 0 h 74"/>
                  <a:gd name="T10" fmla="*/ 0 w 34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4">
                    <a:moveTo>
                      <a:pt x="0" y="0"/>
                    </a:moveTo>
                    <a:lnTo>
                      <a:pt x="34" y="30"/>
                    </a:lnTo>
                    <a:lnTo>
                      <a:pt x="23" y="74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2" name="Freeform 30"/>
              <p:cNvSpPr>
                <a:spLocks/>
              </p:cNvSpPr>
              <p:nvPr/>
            </p:nvSpPr>
            <p:spPr bwMode="auto">
              <a:xfrm>
                <a:off x="4343401" y="1311276"/>
                <a:ext cx="60325" cy="147638"/>
              </a:xfrm>
              <a:custGeom>
                <a:avLst/>
                <a:gdLst>
                  <a:gd name="T0" fmla="*/ 15 w 153"/>
                  <a:gd name="T1" fmla="*/ 6 h 375"/>
                  <a:gd name="T2" fmla="*/ 25 w 153"/>
                  <a:gd name="T3" fmla="*/ 13 h 375"/>
                  <a:gd name="T4" fmla="*/ 36 w 153"/>
                  <a:gd name="T5" fmla="*/ 24 h 375"/>
                  <a:gd name="T6" fmla="*/ 50 w 153"/>
                  <a:gd name="T7" fmla="*/ 37 h 375"/>
                  <a:gd name="T8" fmla="*/ 65 w 153"/>
                  <a:gd name="T9" fmla="*/ 52 h 375"/>
                  <a:gd name="T10" fmla="*/ 80 w 153"/>
                  <a:gd name="T11" fmla="*/ 71 h 375"/>
                  <a:gd name="T12" fmla="*/ 88 w 153"/>
                  <a:gd name="T13" fmla="*/ 81 h 375"/>
                  <a:gd name="T14" fmla="*/ 96 w 153"/>
                  <a:gd name="T15" fmla="*/ 92 h 375"/>
                  <a:gd name="T16" fmla="*/ 102 w 153"/>
                  <a:gd name="T17" fmla="*/ 103 h 375"/>
                  <a:gd name="T18" fmla="*/ 109 w 153"/>
                  <a:gd name="T19" fmla="*/ 115 h 375"/>
                  <a:gd name="T20" fmla="*/ 114 w 153"/>
                  <a:gd name="T21" fmla="*/ 127 h 375"/>
                  <a:gd name="T22" fmla="*/ 121 w 153"/>
                  <a:gd name="T23" fmla="*/ 140 h 375"/>
                  <a:gd name="T24" fmla="*/ 125 w 153"/>
                  <a:gd name="T25" fmla="*/ 152 h 375"/>
                  <a:gd name="T26" fmla="*/ 131 w 153"/>
                  <a:gd name="T27" fmla="*/ 167 h 375"/>
                  <a:gd name="T28" fmla="*/ 135 w 153"/>
                  <a:gd name="T29" fmla="*/ 180 h 375"/>
                  <a:gd name="T30" fmla="*/ 140 w 153"/>
                  <a:gd name="T31" fmla="*/ 193 h 375"/>
                  <a:gd name="T32" fmla="*/ 143 w 153"/>
                  <a:gd name="T33" fmla="*/ 205 h 375"/>
                  <a:gd name="T34" fmla="*/ 146 w 153"/>
                  <a:gd name="T35" fmla="*/ 219 h 375"/>
                  <a:gd name="T36" fmla="*/ 148 w 153"/>
                  <a:gd name="T37" fmla="*/ 232 h 375"/>
                  <a:gd name="T38" fmla="*/ 151 w 153"/>
                  <a:gd name="T39" fmla="*/ 245 h 375"/>
                  <a:gd name="T40" fmla="*/ 152 w 153"/>
                  <a:gd name="T41" fmla="*/ 256 h 375"/>
                  <a:gd name="T42" fmla="*/ 153 w 153"/>
                  <a:gd name="T43" fmla="*/ 268 h 375"/>
                  <a:gd name="T44" fmla="*/ 153 w 153"/>
                  <a:gd name="T45" fmla="*/ 280 h 375"/>
                  <a:gd name="T46" fmla="*/ 153 w 153"/>
                  <a:gd name="T47" fmla="*/ 291 h 375"/>
                  <a:gd name="T48" fmla="*/ 151 w 153"/>
                  <a:gd name="T49" fmla="*/ 301 h 375"/>
                  <a:gd name="T50" fmla="*/ 148 w 153"/>
                  <a:gd name="T51" fmla="*/ 311 h 375"/>
                  <a:gd name="T52" fmla="*/ 143 w 153"/>
                  <a:gd name="T53" fmla="*/ 327 h 375"/>
                  <a:gd name="T54" fmla="*/ 136 w 153"/>
                  <a:gd name="T55" fmla="*/ 342 h 375"/>
                  <a:gd name="T56" fmla="*/ 129 w 153"/>
                  <a:gd name="T57" fmla="*/ 354 h 375"/>
                  <a:gd name="T58" fmla="*/ 116 w 153"/>
                  <a:gd name="T59" fmla="*/ 369 h 375"/>
                  <a:gd name="T60" fmla="*/ 109 w 153"/>
                  <a:gd name="T61" fmla="*/ 375 h 375"/>
                  <a:gd name="T62" fmla="*/ 101 w 153"/>
                  <a:gd name="T63" fmla="*/ 369 h 375"/>
                  <a:gd name="T64" fmla="*/ 88 w 153"/>
                  <a:gd name="T65" fmla="*/ 359 h 375"/>
                  <a:gd name="T66" fmla="*/ 77 w 153"/>
                  <a:gd name="T67" fmla="*/ 349 h 375"/>
                  <a:gd name="T68" fmla="*/ 65 w 153"/>
                  <a:gd name="T69" fmla="*/ 337 h 375"/>
                  <a:gd name="T70" fmla="*/ 53 w 153"/>
                  <a:gd name="T71" fmla="*/ 322 h 375"/>
                  <a:gd name="T72" fmla="*/ 44 w 153"/>
                  <a:gd name="T73" fmla="*/ 309 h 375"/>
                  <a:gd name="T74" fmla="*/ 39 w 153"/>
                  <a:gd name="T75" fmla="*/ 300 h 375"/>
                  <a:gd name="T76" fmla="*/ 34 w 153"/>
                  <a:gd name="T77" fmla="*/ 288 h 375"/>
                  <a:gd name="T78" fmla="*/ 29 w 153"/>
                  <a:gd name="T79" fmla="*/ 277 h 375"/>
                  <a:gd name="T80" fmla="*/ 24 w 153"/>
                  <a:gd name="T81" fmla="*/ 263 h 375"/>
                  <a:gd name="T82" fmla="*/ 21 w 153"/>
                  <a:gd name="T83" fmla="*/ 251 h 375"/>
                  <a:gd name="T84" fmla="*/ 18 w 153"/>
                  <a:gd name="T85" fmla="*/ 237 h 375"/>
                  <a:gd name="T86" fmla="*/ 14 w 153"/>
                  <a:gd name="T87" fmla="*/ 224 h 375"/>
                  <a:gd name="T88" fmla="*/ 12 w 153"/>
                  <a:gd name="T89" fmla="*/ 210 h 375"/>
                  <a:gd name="T90" fmla="*/ 10 w 153"/>
                  <a:gd name="T91" fmla="*/ 195 h 375"/>
                  <a:gd name="T92" fmla="*/ 8 w 153"/>
                  <a:gd name="T93" fmla="*/ 181 h 375"/>
                  <a:gd name="T94" fmla="*/ 6 w 153"/>
                  <a:gd name="T95" fmla="*/ 167 h 375"/>
                  <a:gd name="T96" fmla="*/ 4 w 153"/>
                  <a:gd name="T97" fmla="*/ 152 h 375"/>
                  <a:gd name="T98" fmla="*/ 2 w 153"/>
                  <a:gd name="T99" fmla="*/ 139 h 375"/>
                  <a:gd name="T100" fmla="*/ 2 w 153"/>
                  <a:gd name="T101" fmla="*/ 125 h 375"/>
                  <a:gd name="T102" fmla="*/ 1 w 153"/>
                  <a:gd name="T103" fmla="*/ 111 h 375"/>
                  <a:gd name="T104" fmla="*/ 0 w 153"/>
                  <a:gd name="T105" fmla="*/ 99 h 375"/>
                  <a:gd name="T106" fmla="*/ 0 w 153"/>
                  <a:gd name="T107" fmla="*/ 88 h 375"/>
                  <a:gd name="T108" fmla="*/ 0 w 153"/>
                  <a:gd name="T109" fmla="*/ 77 h 375"/>
                  <a:gd name="T110" fmla="*/ 0 w 153"/>
                  <a:gd name="T111" fmla="*/ 66 h 375"/>
                  <a:gd name="T112" fmla="*/ 1 w 153"/>
                  <a:gd name="T113" fmla="*/ 52 h 375"/>
                  <a:gd name="T114" fmla="*/ 2 w 153"/>
                  <a:gd name="T115" fmla="*/ 37 h 375"/>
                  <a:gd name="T116" fmla="*/ 3 w 153"/>
                  <a:gd name="T117" fmla="*/ 23 h 375"/>
                  <a:gd name="T118" fmla="*/ 4 w 153"/>
                  <a:gd name="T119" fmla="*/ 13 h 375"/>
                  <a:gd name="T120" fmla="*/ 7 w 153"/>
                  <a:gd name="T121" fmla="*/ 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3" h="375">
                    <a:moveTo>
                      <a:pt x="8" y="0"/>
                    </a:moveTo>
                    <a:lnTo>
                      <a:pt x="9" y="1"/>
                    </a:lnTo>
                    <a:lnTo>
                      <a:pt x="11" y="2"/>
                    </a:lnTo>
                    <a:lnTo>
                      <a:pt x="15" y="6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2" y="10"/>
                    </a:lnTo>
                    <a:lnTo>
                      <a:pt x="25" y="13"/>
                    </a:lnTo>
                    <a:lnTo>
                      <a:pt x="28" y="16"/>
                    </a:lnTo>
                    <a:lnTo>
                      <a:pt x="30" y="18"/>
                    </a:lnTo>
                    <a:lnTo>
                      <a:pt x="33" y="21"/>
                    </a:lnTo>
                    <a:lnTo>
                      <a:pt x="36" y="24"/>
                    </a:lnTo>
                    <a:lnTo>
                      <a:pt x="40" y="27"/>
                    </a:lnTo>
                    <a:lnTo>
                      <a:pt x="43" y="30"/>
                    </a:lnTo>
                    <a:lnTo>
                      <a:pt x="46" y="33"/>
                    </a:lnTo>
                    <a:lnTo>
                      <a:pt x="50" y="37"/>
                    </a:lnTo>
                    <a:lnTo>
                      <a:pt x="54" y="40"/>
                    </a:lnTo>
                    <a:lnTo>
                      <a:pt x="57" y="44"/>
                    </a:lnTo>
                    <a:lnTo>
                      <a:pt x="62" y="48"/>
                    </a:lnTo>
                    <a:lnTo>
                      <a:pt x="65" y="52"/>
                    </a:lnTo>
                    <a:lnTo>
                      <a:pt x="68" y="56"/>
                    </a:lnTo>
                    <a:lnTo>
                      <a:pt x="73" y="61"/>
                    </a:lnTo>
                    <a:lnTo>
                      <a:pt x="76" y="65"/>
                    </a:lnTo>
                    <a:lnTo>
                      <a:pt x="80" y="71"/>
                    </a:lnTo>
                    <a:lnTo>
                      <a:pt x="81" y="73"/>
                    </a:lnTo>
                    <a:lnTo>
                      <a:pt x="84" y="75"/>
                    </a:lnTo>
                    <a:lnTo>
                      <a:pt x="86" y="78"/>
                    </a:lnTo>
                    <a:lnTo>
                      <a:pt x="88" y="81"/>
                    </a:lnTo>
                    <a:lnTo>
                      <a:pt x="89" y="84"/>
                    </a:lnTo>
                    <a:lnTo>
                      <a:pt x="91" y="86"/>
                    </a:lnTo>
                    <a:lnTo>
                      <a:pt x="94" y="88"/>
                    </a:lnTo>
                    <a:lnTo>
                      <a:pt x="96" y="92"/>
                    </a:lnTo>
                    <a:lnTo>
                      <a:pt x="97" y="95"/>
                    </a:lnTo>
                    <a:lnTo>
                      <a:pt x="98" y="97"/>
                    </a:lnTo>
                    <a:lnTo>
                      <a:pt x="100" y="100"/>
                    </a:lnTo>
                    <a:lnTo>
                      <a:pt x="102" y="103"/>
                    </a:lnTo>
                    <a:lnTo>
                      <a:pt x="103" y="106"/>
                    </a:lnTo>
                    <a:lnTo>
                      <a:pt x="105" y="109"/>
                    </a:lnTo>
                    <a:lnTo>
                      <a:pt x="107" y="111"/>
                    </a:lnTo>
                    <a:lnTo>
                      <a:pt x="109" y="115"/>
                    </a:lnTo>
                    <a:lnTo>
                      <a:pt x="110" y="118"/>
                    </a:lnTo>
                    <a:lnTo>
                      <a:pt x="111" y="120"/>
                    </a:lnTo>
                    <a:lnTo>
                      <a:pt x="112" y="124"/>
                    </a:lnTo>
                    <a:lnTo>
                      <a:pt x="114" y="127"/>
                    </a:lnTo>
                    <a:lnTo>
                      <a:pt x="116" y="130"/>
                    </a:lnTo>
                    <a:lnTo>
                      <a:pt x="118" y="134"/>
                    </a:lnTo>
                    <a:lnTo>
                      <a:pt x="119" y="137"/>
                    </a:lnTo>
                    <a:lnTo>
                      <a:pt x="121" y="140"/>
                    </a:lnTo>
                    <a:lnTo>
                      <a:pt x="121" y="143"/>
                    </a:lnTo>
                    <a:lnTo>
                      <a:pt x="122" y="147"/>
                    </a:lnTo>
                    <a:lnTo>
                      <a:pt x="124" y="149"/>
                    </a:lnTo>
                    <a:lnTo>
                      <a:pt x="125" y="152"/>
                    </a:lnTo>
                    <a:lnTo>
                      <a:pt x="126" y="156"/>
                    </a:lnTo>
                    <a:lnTo>
                      <a:pt x="128" y="159"/>
                    </a:lnTo>
                    <a:lnTo>
                      <a:pt x="130" y="162"/>
                    </a:lnTo>
                    <a:lnTo>
                      <a:pt x="131" y="167"/>
                    </a:lnTo>
                    <a:lnTo>
                      <a:pt x="132" y="169"/>
                    </a:lnTo>
                    <a:lnTo>
                      <a:pt x="133" y="173"/>
                    </a:lnTo>
                    <a:lnTo>
                      <a:pt x="134" y="175"/>
                    </a:lnTo>
                    <a:lnTo>
                      <a:pt x="135" y="180"/>
                    </a:lnTo>
                    <a:lnTo>
                      <a:pt x="136" y="182"/>
                    </a:lnTo>
                    <a:lnTo>
                      <a:pt x="137" y="186"/>
                    </a:lnTo>
                    <a:lnTo>
                      <a:pt x="139" y="189"/>
                    </a:lnTo>
                    <a:lnTo>
                      <a:pt x="140" y="193"/>
                    </a:lnTo>
                    <a:lnTo>
                      <a:pt x="141" y="196"/>
                    </a:lnTo>
                    <a:lnTo>
                      <a:pt x="142" y="198"/>
                    </a:lnTo>
                    <a:lnTo>
                      <a:pt x="142" y="202"/>
                    </a:lnTo>
                    <a:lnTo>
                      <a:pt x="143" y="205"/>
                    </a:lnTo>
                    <a:lnTo>
                      <a:pt x="144" y="208"/>
                    </a:lnTo>
                    <a:lnTo>
                      <a:pt x="145" y="213"/>
                    </a:lnTo>
                    <a:lnTo>
                      <a:pt x="146" y="215"/>
                    </a:lnTo>
                    <a:lnTo>
                      <a:pt x="146" y="219"/>
                    </a:lnTo>
                    <a:lnTo>
                      <a:pt x="147" y="222"/>
                    </a:lnTo>
                    <a:lnTo>
                      <a:pt x="147" y="225"/>
                    </a:lnTo>
                    <a:lnTo>
                      <a:pt x="147" y="228"/>
                    </a:lnTo>
                    <a:lnTo>
                      <a:pt x="148" y="232"/>
                    </a:lnTo>
                    <a:lnTo>
                      <a:pt x="150" y="235"/>
                    </a:lnTo>
                    <a:lnTo>
                      <a:pt x="150" y="237"/>
                    </a:lnTo>
                    <a:lnTo>
                      <a:pt x="150" y="240"/>
                    </a:lnTo>
                    <a:lnTo>
                      <a:pt x="151" y="245"/>
                    </a:lnTo>
                    <a:lnTo>
                      <a:pt x="151" y="247"/>
                    </a:lnTo>
                    <a:lnTo>
                      <a:pt x="152" y="250"/>
                    </a:lnTo>
                    <a:lnTo>
                      <a:pt x="152" y="254"/>
                    </a:lnTo>
                    <a:lnTo>
                      <a:pt x="152" y="256"/>
                    </a:lnTo>
                    <a:lnTo>
                      <a:pt x="152" y="259"/>
                    </a:lnTo>
                    <a:lnTo>
                      <a:pt x="153" y="262"/>
                    </a:lnTo>
                    <a:lnTo>
                      <a:pt x="153" y="265"/>
                    </a:lnTo>
                    <a:lnTo>
                      <a:pt x="153" y="268"/>
                    </a:lnTo>
                    <a:lnTo>
                      <a:pt x="153" y="271"/>
                    </a:lnTo>
                    <a:lnTo>
                      <a:pt x="153" y="275"/>
                    </a:lnTo>
                    <a:lnTo>
                      <a:pt x="153" y="277"/>
                    </a:lnTo>
                    <a:lnTo>
                      <a:pt x="153" y="280"/>
                    </a:lnTo>
                    <a:lnTo>
                      <a:pt x="153" y="282"/>
                    </a:lnTo>
                    <a:lnTo>
                      <a:pt x="153" y="286"/>
                    </a:lnTo>
                    <a:lnTo>
                      <a:pt x="153" y="288"/>
                    </a:lnTo>
                    <a:lnTo>
                      <a:pt x="153" y="291"/>
                    </a:lnTo>
                    <a:lnTo>
                      <a:pt x="152" y="293"/>
                    </a:lnTo>
                    <a:lnTo>
                      <a:pt x="152" y="295"/>
                    </a:lnTo>
                    <a:lnTo>
                      <a:pt x="151" y="298"/>
                    </a:lnTo>
                    <a:lnTo>
                      <a:pt x="151" y="301"/>
                    </a:lnTo>
                    <a:lnTo>
                      <a:pt x="150" y="303"/>
                    </a:lnTo>
                    <a:lnTo>
                      <a:pt x="150" y="305"/>
                    </a:lnTo>
                    <a:lnTo>
                      <a:pt x="150" y="308"/>
                    </a:lnTo>
                    <a:lnTo>
                      <a:pt x="148" y="311"/>
                    </a:lnTo>
                    <a:lnTo>
                      <a:pt x="147" y="314"/>
                    </a:lnTo>
                    <a:lnTo>
                      <a:pt x="146" y="319"/>
                    </a:lnTo>
                    <a:lnTo>
                      <a:pt x="145" y="323"/>
                    </a:lnTo>
                    <a:lnTo>
                      <a:pt x="143" y="327"/>
                    </a:lnTo>
                    <a:lnTo>
                      <a:pt x="141" y="331"/>
                    </a:lnTo>
                    <a:lnTo>
                      <a:pt x="140" y="334"/>
                    </a:lnTo>
                    <a:lnTo>
                      <a:pt x="137" y="338"/>
                    </a:lnTo>
                    <a:lnTo>
                      <a:pt x="136" y="342"/>
                    </a:lnTo>
                    <a:lnTo>
                      <a:pt x="134" y="345"/>
                    </a:lnTo>
                    <a:lnTo>
                      <a:pt x="132" y="347"/>
                    </a:lnTo>
                    <a:lnTo>
                      <a:pt x="130" y="351"/>
                    </a:lnTo>
                    <a:lnTo>
                      <a:pt x="129" y="354"/>
                    </a:lnTo>
                    <a:lnTo>
                      <a:pt x="125" y="358"/>
                    </a:lnTo>
                    <a:lnTo>
                      <a:pt x="121" y="363"/>
                    </a:lnTo>
                    <a:lnTo>
                      <a:pt x="118" y="366"/>
                    </a:lnTo>
                    <a:lnTo>
                      <a:pt x="116" y="369"/>
                    </a:lnTo>
                    <a:lnTo>
                      <a:pt x="112" y="371"/>
                    </a:lnTo>
                    <a:lnTo>
                      <a:pt x="111" y="373"/>
                    </a:lnTo>
                    <a:lnTo>
                      <a:pt x="109" y="374"/>
                    </a:lnTo>
                    <a:lnTo>
                      <a:pt x="109" y="375"/>
                    </a:lnTo>
                    <a:lnTo>
                      <a:pt x="109" y="374"/>
                    </a:lnTo>
                    <a:lnTo>
                      <a:pt x="107" y="373"/>
                    </a:lnTo>
                    <a:lnTo>
                      <a:pt x="105" y="371"/>
                    </a:lnTo>
                    <a:lnTo>
                      <a:pt x="101" y="369"/>
                    </a:lnTo>
                    <a:lnTo>
                      <a:pt x="98" y="367"/>
                    </a:lnTo>
                    <a:lnTo>
                      <a:pt x="94" y="364"/>
                    </a:lnTo>
                    <a:lnTo>
                      <a:pt x="90" y="362"/>
                    </a:lnTo>
                    <a:lnTo>
                      <a:pt x="88" y="359"/>
                    </a:lnTo>
                    <a:lnTo>
                      <a:pt x="85" y="357"/>
                    </a:lnTo>
                    <a:lnTo>
                      <a:pt x="83" y="356"/>
                    </a:lnTo>
                    <a:lnTo>
                      <a:pt x="79" y="353"/>
                    </a:lnTo>
                    <a:lnTo>
                      <a:pt x="77" y="349"/>
                    </a:lnTo>
                    <a:lnTo>
                      <a:pt x="74" y="347"/>
                    </a:lnTo>
                    <a:lnTo>
                      <a:pt x="70" y="345"/>
                    </a:lnTo>
                    <a:lnTo>
                      <a:pt x="68" y="341"/>
                    </a:lnTo>
                    <a:lnTo>
                      <a:pt x="65" y="337"/>
                    </a:lnTo>
                    <a:lnTo>
                      <a:pt x="62" y="334"/>
                    </a:lnTo>
                    <a:lnTo>
                      <a:pt x="59" y="331"/>
                    </a:lnTo>
                    <a:lnTo>
                      <a:pt x="56" y="326"/>
                    </a:lnTo>
                    <a:lnTo>
                      <a:pt x="53" y="322"/>
                    </a:lnTo>
                    <a:lnTo>
                      <a:pt x="50" y="317"/>
                    </a:lnTo>
                    <a:lnTo>
                      <a:pt x="47" y="314"/>
                    </a:lnTo>
                    <a:lnTo>
                      <a:pt x="45" y="311"/>
                    </a:lnTo>
                    <a:lnTo>
                      <a:pt x="44" y="309"/>
                    </a:lnTo>
                    <a:lnTo>
                      <a:pt x="43" y="306"/>
                    </a:lnTo>
                    <a:lnTo>
                      <a:pt x="42" y="304"/>
                    </a:lnTo>
                    <a:lnTo>
                      <a:pt x="41" y="301"/>
                    </a:lnTo>
                    <a:lnTo>
                      <a:pt x="39" y="300"/>
                    </a:lnTo>
                    <a:lnTo>
                      <a:pt x="37" y="297"/>
                    </a:lnTo>
                    <a:lnTo>
                      <a:pt x="36" y="294"/>
                    </a:lnTo>
                    <a:lnTo>
                      <a:pt x="35" y="291"/>
                    </a:lnTo>
                    <a:lnTo>
                      <a:pt x="34" y="288"/>
                    </a:lnTo>
                    <a:lnTo>
                      <a:pt x="33" y="286"/>
                    </a:lnTo>
                    <a:lnTo>
                      <a:pt x="32" y="282"/>
                    </a:lnTo>
                    <a:lnTo>
                      <a:pt x="30" y="279"/>
                    </a:lnTo>
                    <a:lnTo>
                      <a:pt x="29" y="277"/>
                    </a:lnTo>
                    <a:lnTo>
                      <a:pt x="28" y="273"/>
                    </a:lnTo>
                    <a:lnTo>
                      <a:pt x="28" y="270"/>
                    </a:lnTo>
                    <a:lnTo>
                      <a:pt x="25" y="267"/>
                    </a:lnTo>
                    <a:lnTo>
                      <a:pt x="24" y="263"/>
                    </a:lnTo>
                    <a:lnTo>
                      <a:pt x="23" y="260"/>
                    </a:lnTo>
                    <a:lnTo>
                      <a:pt x="23" y="258"/>
                    </a:lnTo>
                    <a:lnTo>
                      <a:pt x="22" y="254"/>
                    </a:lnTo>
                    <a:lnTo>
                      <a:pt x="21" y="251"/>
                    </a:lnTo>
                    <a:lnTo>
                      <a:pt x="20" y="248"/>
                    </a:lnTo>
                    <a:lnTo>
                      <a:pt x="20" y="245"/>
                    </a:lnTo>
                    <a:lnTo>
                      <a:pt x="18" y="240"/>
                    </a:lnTo>
                    <a:lnTo>
                      <a:pt x="18" y="237"/>
                    </a:lnTo>
                    <a:lnTo>
                      <a:pt x="17" y="234"/>
                    </a:lnTo>
                    <a:lnTo>
                      <a:pt x="17" y="230"/>
                    </a:lnTo>
                    <a:lnTo>
                      <a:pt x="15" y="227"/>
                    </a:lnTo>
                    <a:lnTo>
                      <a:pt x="14" y="224"/>
                    </a:lnTo>
                    <a:lnTo>
                      <a:pt x="13" y="219"/>
                    </a:lnTo>
                    <a:lnTo>
                      <a:pt x="13" y="217"/>
                    </a:lnTo>
                    <a:lnTo>
                      <a:pt x="12" y="213"/>
                    </a:lnTo>
                    <a:lnTo>
                      <a:pt x="12" y="210"/>
                    </a:lnTo>
                    <a:lnTo>
                      <a:pt x="11" y="205"/>
                    </a:lnTo>
                    <a:lnTo>
                      <a:pt x="11" y="203"/>
                    </a:lnTo>
                    <a:lnTo>
                      <a:pt x="10" y="198"/>
                    </a:lnTo>
                    <a:lnTo>
                      <a:pt x="10" y="195"/>
                    </a:lnTo>
                    <a:lnTo>
                      <a:pt x="9" y="192"/>
                    </a:lnTo>
                    <a:lnTo>
                      <a:pt x="9" y="189"/>
                    </a:lnTo>
                    <a:lnTo>
                      <a:pt x="8" y="184"/>
                    </a:lnTo>
                    <a:lnTo>
                      <a:pt x="8" y="181"/>
                    </a:lnTo>
                    <a:lnTo>
                      <a:pt x="7" y="178"/>
                    </a:lnTo>
                    <a:lnTo>
                      <a:pt x="7" y="174"/>
                    </a:lnTo>
                    <a:lnTo>
                      <a:pt x="6" y="170"/>
                    </a:lnTo>
                    <a:lnTo>
                      <a:pt x="6" y="167"/>
                    </a:lnTo>
                    <a:lnTo>
                      <a:pt x="4" y="163"/>
                    </a:lnTo>
                    <a:lnTo>
                      <a:pt x="4" y="160"/>
                    </a:lnTo>
                    <a:lnTo>
                      <a:pt x="4" y="156"/>
                    </a:lnTo>
                    <a:lnTo>
                      <a:pt x="4" y="152"/>
                    </a:lnTo>
                    <a:lnTo>
                      <a:pt x="3" y="149"/>
                    </a:lnTo>
                    <a:lnTo>
                      <a:pt x="3" y="146"/>
                    </a:lnTo>
                    <a:lnTo>
                      <a:pt x="3" y="142"/>
                    </a:lnTo>
                    <a:lnTo>
                      <a:pt x="2" y="139"/>
                    </a:lnTo>
                    <a:lnTo>
                      <a:pt x="2" y="136"/>
                    </a:lnTo>
                    <a:lnTo>
                      <a:pt x="2" y="132"/>
                    </a:lnTo>
                    <a:lnTo>
                      <a:pt x="2" y="128"/>
                    </a:lnTo>
                    <a:lnTo>
                      <a:pt x="2" y="125"/>
                    </a:lnTo>
                    <a:lnTo>
                      <a:pt x="1" y="121"/>
                    </a:lnTo>
                    <a:lnTo>
                      <a:pt x="1" y="118"/>
                    </a:lnTo>
                    <a:lnTo>
                      <a:pt x="1" y="115"/>
                    </a:lnTo>
                    <a:lnTo>
                      <a:pt x="1" y="111"/>
                    </a:lnTo>
                    <a:lnTo>
                      <a:pt x="1" y="109"/>
                    </a:lnTo>
                    <a:lnTo>
                      <a:pt x="1" y="106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88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56"/>
                    </a:lnTo>
                    <a:lnTo>
                      <a:pt x="1" y="52"/>
                    </a:lnTo>
                    <a:lnTo>
                      <a:pt x="1" y="48"/>
                    </a:lnTo>
                    <a:lnTo>
                      <a:pt x="1" y="44"/>
                    </a:lnTo>
                    <a:lnTo>
                      <a:pt x="1" y="40"/>
                    </a:lnTo>
                    <a:lnTo>
                      <a:pt x="2" y="37"/>
                    </a:lnTo>
                    <a:lnTo>
                      <a:pt x="2" y="33"/>
                    </a:lnTo>
                    <a:lnTo>
                      <a:pt x="2" y="30"/>
                    </a:lnTo>
                    <a:lnTo>
                      <a:pt x="2" y="27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4" y="19"/>
                    </a:lnTo>
                    <a:lnTo>
                      <a:pt x="4" y="16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69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3" name="Freeform 31"/>
              <p:cNvSpPr>
                <a:spLocks/>
              </p:cNvSpPr>
              <p:nvPr/>
            </p:nvSpPr>
            <p:spPr bwMode="auto">
              <a:xfrm>
                <a:off x="4300538" y="1069976"/>
                <a:ext cx="31750" cy="90488"/>
              </a:xfrm>
              <a:custGeom>
                <a:avLst/>
                <a:gdLst>
                  <a:gd name="T0" fmla="*/ 43 w 83"/>
                  <a:gd name="T1" fmla="*/ 18 h 228"/>
                  <a:gd name="T2" fmla="*/ 40 w 83"/>
                  <a:gd name="T3" fmla="*/ 26 h 228"/>
                  <a:gd name="T4" fmla="*/ 34 w 83"/>
                  <a:gd name="T5" fmla="*/ 37 h 228"/>
                  <a:gd name="T6" fmla="*/ 31 w 83"/>
                  <a:gd name="T7" fmla="*/ 46 h 228"/>
                  <a:gd name="T8" fmla="*/ 27 w 83"/>
                  <a:gd name="T9" fmla="*/ 56 h 228"/>
                  <a:gd name="T10" fmla="*/ 22 w 83"/>
                  <a:gd name="T11" fmla="*/ 65 h 228"/>
                  <a:gd name="T12" fmla="*/ 18 w 83"/>
                  <a:gd name="T13" fmla="*/ 76 h 228"/>
                  <a:gd name="T14" fmla="*/ 15 w 83"/>
                  <a:gd name="T15" fmla="*/ 89 h 228"/>
                  <a:gd name="T16" fmla="*/ 10 w 83"/>
                  <a:gd name="T17" fmla="*/ 101 h 228"/>
                  <a:gd name="T18" fmla="*/ 8 w 83"/>
                  <a:gd name="T19" fmla="*/ 113 h 228"/>
                  <a:gd name="T20" fmla="*/ 5 w 83"/>
                  <a:gd name="T21" fmla="*/ 124 h 228"/>
                  <a:gd name="T22" fmla="*/ 4 w 83"/>
                  <a:gd name="T23" fmla="*/ 136 h 228"/>
                  <a:gd name="T24" fmla="*/ 1 w 83"/>
                  <a:gd name="T25" fmla="*/ 146 h 228"/>
                  <a:gd name="T26" fmla="*/ 1 w 83"/>
                  <a:gd name="T27" fmla="*/ 156 h 228"/>
                  <a:gd name="T28" fmla="*/ 0 w 83"/>
                  <a:gd name="T29" fmla="*/ 165 h 228"/>
                  <a:gd name="T30" fmla="*/ 0 w 83"/>
                  <a:gd name="T31" fmla="*/ 172 h 228"/>
                  <a:gd name="T32" fmla="*/ 0 w 83"/>
                  <a:gd name="T33" fmla="*/ 183 h 228"/>
                  <a:gd name="T34" fmla="*/ 0 w 83"/>
                  <a:gd name="T35" fmla="*/ 188 h 228"/>
                  <a:gd name="T36" fmla="*/ 39 w 83"/>
                  <a:gd name="T37" fmla="*/ 226 h 228"/>
                  <a:gd name="T38" fmla="*/ 39 w 83"/>
                  <a:gd name="T39" fmla="*/ 216 h 228"/>
                  <a:gd name="T40" fmla="*/ 39 w 83"/>
                  <a:gd name="T41" fmla="*/ 208 h 228"/>
                  <a:gd name="T42" fmla="*/ 39 w 83"/>
                  <a:gd name="T43" fmla="*/ 197 h 228"/>
                  <a:gd name="T44" fmla="*/ 40 w 83"/>
                  <a:gd name="T45" fmla="*/ 184 h 228"/>
                  <a:gd name="T46" fmla="*/ 40 w 83"/>
                  <a:gd name="T47" fmla="*/ 173 h 228"/>
                  <a:gd name="T48" fmla="*/ 41 w 83"/>
                  <a:gd name="T49" fmla="*/ 166 h 228"/>
                  <a:gd name="T50" fmla="*/ 42 w 83"/>
                  <a:gd name="T51" fmla="*/ 159 h 228"/>
                  <a:gd name="T52" fmla="*/ 42 w 83"/>
                  <a:gd name="T53" fmla="*/ 151 h 228"/>
                  <a:gd name="T54" fmla="*/ 43 w 83"/>
                  <a:gd name="T55" fmla="*/ 143 h 228"/>
                  <a:gd name="T56" fmla="*/ 44 w 83"/>
                  <a:gd name="T57" fmla="*/ 136 h 228"/>
                  <a:gd name="T58" fmla="*/ 45 w 83"/>
                  <a:gd name="T59" fmla="*/ 127 h 228"/>
                  <a:gd name="T60" fmla="*/ 48 w 83"/>
                  <a:gd name="T61" fmla="*/ 119 h 228"/>
                  <a:gd name="T62" fmla="*/ 49 w 83"/>
                  <a:gd name="T63" fmla="*/ 112 h 228"/>
                  <a:gd name="T64" fmla="*/ 51 w 83"/>
                  <a:gd name="T65" fmla="*/ 104 h 228"/>
                  <a:gd name="T66" fmla="*/ 52 w 83"/>
                  <a:gd name="T67" fmla="*/ 96 h 228"/>
                  <a:gd name="T68" fmla="*/ 54 w 83"/>
                  <a:gd name="T69" fmla="*/ 87 h 228"/>
                  <a:gd name="T70" fmla="*/ 56 w 83"/>
                  <a:gd name="T71" fmla="*/ 80 h 228"/>
                  <a:gd name="T72" fmla="*/ 59 w 83"/>
                  <a:gd name="T73" fmla="*/ 72 h 228"/>
                  <a:gd name="T74" fmla="*/ 61 w 83"/>
                  <a:gd name="T75" fmla="*/ 64 h 228"/>
                  <a:gd name="T76" fmla="*/ 64 w 83"/>
                  <a:gd name="T77" fmla="*/ 53 h 228"/>
                  <a:gd name="T78" fmla="*/ 68 w 83"/>
                  <a:gd name="T79" fmla="*/ 40 h 228"/>
                  <a:gd name="T80" fmla="*/ 72 w 83"/>
                  <a:gd name="T81" fmla="*/ 28 h 228"/>
                  <a:gd name="T82" fmla="*/ 76 w 83"/>
                  <a:gd name="T83" fmla="*/ 18 h 228"/>
                  <a:gd name="T84" fmla="*/ 78 w 83"/>
                  <a:gd name="T85" fmla="*/ 10 h 228"/>
                  <a:gd name="T86" fmla="*/ 83 w 83"/>
                  <a:gd name="T87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3" h="228">
                    <a:moveTo>
                      <a:pt x="83" y="0"/>
                    </a:moveTo>
                    <a:lnTo>
                      <a:pt x="44" y="18"/>
                    </a:lnTo>
                    <a:lnTo>
                      <a:pt x="43" y="18"/>
                    </a:lnTo>
                    <a:lnTo>
                      <a:pt x="42" y="20"/>
                    </a:lnTo>
                    <a:lnTo>
                      <a:pt x="41" y="22"/>
                    </a:lnTo>
                    <a:lnTo>
                      <a:pt x="40" y="26"/>
                    </a:lnTo>
                    <a:lnTo>
                      <a:pt x="38" y="29"/>
                    </a:lnTo>
                    <a:lnTo>
                      <a:pt x="36" y="35"/>
                    </a:lnTo>
                    <a:lnTo>
                      <a:pt x="34" y="37"/>
                    </a:lnTo>
                    <a:lnTo>
                      <a:pt x="33" y="40"/>
                    </a:lnTo>
                    <a:lnTo>
                      <a:pt x="32" y="42"/>
                    </a:lnTo>
                    <a:lnTo>
                      <a:pt x="31" y="46"/>
                    </a:lnTo>
                    <a:lnTo>
                      <a:pt x="29" y="49"/>
                    </a:lnTo>
                    <a:lnTo>
                      <a:pt x="28" y="52"/>
                    </a:lnTo>
                    <a:lnTo>
                      <a:pt x="27" y="56"/>
                    </a:lnTo>
                    <a:lnTo>
                      <a:pt x="26" y="59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1" y="70"/>
                    </a:lnTo>
                    <a:lnTo>
                      <a:pt x="19" y="73"/>
                    </a:lnTo>
                    <a:lnTo>
                      <a:pt x="18" y="76"/>
                    </a:lnTo>
                    <a:lnTo>
                      <a:pt x="17" y="81"/>
                    </a:lnTo>
                    <a:lnTo>
                      <a:pt x="16" y="85"/>
                    </a:lnTo>
                    <a:lnTo>
                      <a:pt x="15" y="89"/>
                    </a:lnTo>
                    <a:lnTo>
                      <a:pt x="12" y="93"/>
                    </a:lnTo>
                    <a:lnTo>
                      <a:pt x="11" y="97"/>
                    </a:lnTo>
                    <a:lnTo>
                      <a:pt x="10" y="101"/>
                    </a:lnTo>
                    <a:lnTo>
                      <a:pt x="10" y="105"/>
                    </a:lnTo>
                    <a:lnTo>
                      <a:pt x="8" y="108"/>
                    </a:lnTo>
                    <a:lnTo>
                      <a:pt x="8" y="113"/>
                    </a:lnTo>
                    <a:lnTo>
                      <a:pt x="7" y="116"/>
                    </a:lnTo>
                    <a:lnTo>
                      <a:pt x="6" y="121"/>
                    </a:lnTo>
                    <a:lnTo>
                      <a:pt x="5" y="124"/>
                    </a:lnTo>
                    <a:lnTo>
                      <a:pt x="5" y="128"/>
                    </a:lnTo>
                    <a:lnTo>
                      <a:pt x="4" y="132"/>
                    </a:lnTo>
                    <a:lnTo>
                      <a:pt x="4" y="136"/>
                    </a:lnTo>
                    <a:lnTo>
                      <a:pt x="3" y="138"/>
                    </a:lnTo>
                    <a:lnTo>
                      <a:pt x="3" y="143"/>
                    </a:lnTo>
                    <a:lnTo>
                      <a:pt x="1" y="146"/>
                    </a:lnTo>
                    <a:lnTo>
                      <a:pt x="1" y="149"/>
                    </a:lnTo>
                    <a:lnTo>
                      <a:pt x="1" y="152"/>
                    </a:lnTo>
                    <a:lnTo>
                      <a:pt x="1" y="156"/>
                    </a:lnTo>
                    <a:lnTo>
                      <a:pt x="1" y="159"/>
                    </a:lnTo>
                    <a:lnTo>
                      <a:pt x="1" y="162"/>
                    </a:lnTo>
                    <a:lnTo>
                      <a:pt x="0" y="165"/>
                    </a:lnTo>
                    <a:lnTo>
                      <a:pt x="0" y="167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0" y="177"/>
                    </a:lnTo>
                    <a:lnTo>
                      <a:pt x="0" y="180"/>
                    </a:lnTo>
                    <a:lnTo>
                      <a:pt x="0" y="183"/>
                    </a:lnTo>
                    <a:lnTo>
                      <a:pt x="0" y="186"/>
                    </a:lnTo>
                    <a:lnTo>
                      <a:pt x="0" y="187"/>
                    </a:lnTo>
                    <a:lnTo>
                      <a:pt x="0" y="188"/>
                    </a:lnTo>
                    <a:lnTo>
                      <a:pt x="40" y="228"/>
                    </a:lnTo>
                    <a:lnTo>
                      <a:pt x="39" y="227"/>
                    </a:lnTo>
                    <a:lnTo>
                      <a:pt x="39" y="226"/>
                    </a:lnTo>
                    <a:lnTo>
                      <a:pt x="39" y="223"/>
                    </a:lnTo>
                    <a:lnTo>
                      <a:pt x="39" y="219"/>
                    </a:lnTo>
                    <a:lnTo>
                      <a:pt x="39" y="216"/>
                    </a:lnTo>
                    <a:lnTo>
                      <a:pt x="39" y="214"/>
                    </a:lnTo>
                    <a:lnTo>
                      <a:pt x="39" y="211"/>
                    </a:lnTo>
                    <a:lnTo>
                      <a:pt x="39" y="208"/>
                    </a:lnTo>
                    <a:lnTo>
                      <a:pt x="39" y="204"/>
                    </a:lnTo>
                    <a:lnTo>
                      <a:pt x="39" y="201"/>
                    </a:lnTo>
                    <a:lnTo>
                      <a:pt x="39" y="197"/>
                    </a:lnTo>
                    <a:lnTo>
                      <a:pt x="40" y="193"/>
                    </a:lnTo>
                    <a:lnTo>
                      <a:pt x="40" y="189"/>
                    </a:lnTo>
                    <a:lnTo>
                      <a:pt x="40" y="184"/>
                    </a:lnTo>
                    <a:lnTo>
                      <a:pt x="40" y="180"/>
                    </a:lnTo>
                    <a:lnTo>
                      <a:pt x="40" y="176"/>
                    </a:lnTo>
                    <a:lnTo>
                      <a:pt x="40" y="173"/>
                    </a:lnTo>
                    <a:lnTo>
                      <a:pt x="40" y="171"/>
                    </a:lnTo>
                    <a:lnTo>
                      <a:pt x="40" y="168"/>
                    </a:lnTo>
                    <a:lnTo>
                      <a:pt x="41" y="166"/>
                    </a:lnTo>
                    <a:lnTo>
                      <a:pt x="41" y="163"/>
                    </a:lnTo>
                    <a:lnTo>
                      <a:pt x="41" y="161"/>
                    </a:lnTo>
                    <a:lnTo>
                      <a:pt x="42" y="159"/>
                    </a:lnTo>
                    <a:lnTo>
                      <a:pt x="42" y="157"/>
                    </a:lnTo>
                    <a:lnTo>
                      <a:pt x="42" y="154"/>
                    </a:lnTo>
                    <a:lnTo>
                      <a:pt x="42" y="151"/>
                    </a:lnTo>
                    <a:lnTo>
                      <a:pt x="42" y="148"/>
                    </a:lnTo>
                    <a:lnTo>
                      <a:pt x="43" y="146"/>
                    </a:lnTo>
                    <a:lnTo>
                      <a:pt x="43" y="143"/>
                    </a:lnTo>
                    <a:lnTo>
                      <a:pt x="43" y="140"/>
                    </a:lnTo>
                    <a:lnTo>
                      <a:pt x="44" y="138"/>
                    </a:lnTo>
                    <a:lnTo>
                      <a:pt x="44" y="136"/>
                    </a:lnTo>
                    <a:lnTo>
                      <a:pt x="44" y="133"/>
                    </a:lnTo>
                    <a:lnTo>
                      <a:pt x="45" y="130"/>
                    </a:lnTo>
                    <a:lnTo>
                      <a:pt x="45" y="127"/>
                    </a:lnTo>
                    <a:lnTo>
                      <a:pt x="47" y="125"/>
                    </a:lnTo>
                    <a:lnTo>
                      <a:pt x="47" y="122"/>
                    </a:lnTo>
                    <a:lnTo>
                      <a:pt x="48" y="119"/>
                    </a:lnTo>
                    <a:lnTo>
                      <a:pt x="48" y="117"/>
                    </a:lnTo>
                    <a:lnTo>
                      <a:pt x="49" y="115"/>
                    </a:lnTo>
                    <a:lnTo>
                      <a:pt x="49" y="112"/>
                    </a:lnTo>
                    <a:lnTo>
                      <a:pt x="50" y="109"/>
                    </a:lnTo>
                    <a:lnTo>
                      <a:pt x="50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53" y="93"/>
                    </a:lnTo>
                    <a:lnTo>
                      <a:pt x="53" y="91"/>
                    </a:lnTo>
                    <a:lnTo>
                      <a:pt x="54" y="87"/>
                    </a:lnTo>
                    <a:lnTo>
                      <a:pt x="55" y="85"/>
                    </a:lnTo>
                    <a:lnTo>
                      <a:pt x="55" y="83"/>
                    </a:lnTo>
                    <a:lnTo>
                      <a:pt x="56" y="80"/>
                    </a:lnTo>
                    <a:lnTo>
                      <a:pt x="58" y="78"/>
                    </a:lnTo>
                    <a:lnTo>
                      <a:pt x="58" y="74"/>
                    </a:lnTo>
                    <a:lnTo>
                      <a:pt x="59" y="72"/>
                    </a:lnTo>
                    <a:lnTo>
                      <a:pt x="59" y="70"/>
                    </a:lnTo>
                    <a:lnTo>
                      <a:pt x="60" y="67"/>
                    </a:lnTo>
                    <a:lnTo>
                      <a:pt x="61" y="64"/>
                    </a:lnTo>
                    <a:lnTo>
                      <a:pt x="61" y="62"/>
                    </a:lnTo>
                    <a:lnTo>
                      <a:pt x="62" y="58"/>
                    </a:lnTo>
                    <a:lnTo>
                      <a:pt x="64" y="53"/>
                    </a:lnTo>
                    <a:lnTo>
                      <a:pt x="65" y="49"/>
                    </a:lnTo>
                    <a:lnTo>
                      <a:pt x="67" y="45"/>
                    </a:lnTo>
                    <a:lnTo>
                      <a:pt x="68" y="40"/>
                    </a:lnTo>
                    <a:lnTo>
                      <a:pt x="70" y="36"/>
                    </a:lnTo>
                    <a:lnTo>
                      <a:pt x="71" y="32"/>
                    </a:lnTo>
                    <a:lnTo>
                      <a:pt x="72" y="28"/>
                    </a:lnTo>
                    <a:lnTo>
                      <a:pt x="74" y="25"/>
                    </a:lnTo>
                    <a:lnTo>
                      <a:pt x="75" y="21"/>
                    </a:lnTo>
                    <a:lnTo>
                      <a:pt x="76" y="18"/>
                    </a:lnTo>
                    <a:lnTo>
                      <a:pt x="76" y="15"/>
                    </a:lnTo>
                    <a:lnTo>
                      <a:pt x="77" y="13"/>
                    </a:lnTo>
                    <a:lnTo>
                      <a:pt x="78" y="10"/>
                    </a:lnTo>
                    <a:lnTo>
                      <a:pt x="81" y="6"/>
                    </a:lnTo>
                    <a:lnTo>
                      <a:pt x="82" y="3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7AB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5" name="Freeform 33"/>
              <p:cNvSpPr>
                <a:spLocks/>
              </p:cNvSpPr>
              <p:nvPr/>
            </p:nvSpPr>
            <p:spPr bwMode="auto">
              <a:xfrm>
                <a:off x="4362451" y="974726"/>
                <a:ext cx="34925" cy="58738"/>
              </a:xfrm>
              <a:custGeom>
                <a:avLst/>
                <a:gdLst>
                  <a:gd name="T0" fmla="*/ 0 w 87"/>
                  <a:gd name="T1" fmla="*/ 87 h 148"/>
                  <a:gd name="T2" fmla="*/ 42 w 87"/>
                  <a:gd name="T3" fmla="*/ 63 h 148"/>
                  <a:gd name="T4" fmla="*/ 44 w 87"/>
                  <a:gd name="T5" fmla="*/ 65 h 148"/>
                  <a:gd name="T6" fmla="*/ 49 w 87"/>
                  <a:gd name="T7" fmla="*/ 72 h 148"/>
                  <a:gd name="T8" fmla="*/ 51 w 87"/>
                  <a:gd name="T9" fmla="*/ 81 h 148"/>
                  <a:gd name="T10" fmla="*/ 51 w 87"/>
                  <a:gd name="T11" fmla="*/ 86 h 148"/>
                  <a:gd name="T12" fmla="*/ 51 w 87"/>
                  <a:gd name="T13" fmla="*/ 92 h 148"/>
                  <a:gd name="T14" fmla="*/ 48 w 87"/>
                  <a:gd name="T15" fmla="*/ 96 h 148"/>
                  <a:gd name="T16" fmla="*/ 44 w 87"/>
                  <a:gd name="T17" fmla="*/ 100 h 148"/>
                  <a:gd name="T18" fmla="*/ 40 w 87"/>
                  <a:gd name="T19" fmla="*/ 106 h 148"/>
                  <a:gd name="T20" fmla="*/ 36 w 87"/>
                  <a:gd name="T21" fmla="*/ 110 h 148"/>
                  <a:gd name="T22" fmla="*/ 28 w 87"/>
                  <a:gd name="T23" fmla="*/ 116 h 148"/>
                  <a:gd name="T24" fmla="*/ 25 w 87"/>
                  <a:gd name="T25" fmla="*/ 119 h 148"/>
                  <a:gd name="T26" fmla="*/ 28 w 87"/>
                  <a:gd name="T27" fmla="*/ 147 h 148"/>
                  <a:gd name="T28" fmla="*/ 33 w 87"/>
                  <a:gd name="T29" fmla="*/ 143 h 148"/>
                  <a:gd name="T30" fmla="*/ 39 w 87"/>
                  <a:gd name="T31" fmla="*/ 140 h 148"/>
                  <a:gd name="T32" fmla="*/ 44 w 87"/>
                  <a:gd name="T33" fmla="*/ 136 h 148"/>
                  <a:gd name="T34" fmla="*/ 52 w 87"/>
                  <a:gd name="T35" fmla="*/ 130 h 148"/>
                  <a:gd name="T36" fmla="*/ 59 w 87"/>
                  <a:gd name="T37" fmla="*/ 125 h 148"/>
                  <a:gd name="T38" fmla="*/ 65 w 87"/>
                  <a:gd name="T39" fmla="*/ 118 h 148"/>
                  <a:gd name="T40" fmla="*/ 71 w 87"/>
                  <a:gd name="T41" fmla="*/ 110 h 148"/>
                  <a:gd name="T42" fmla="*/ 75 w 87"/>
                  <a:gd name="T43" fmla="*/ 103 h 148"/>
                  <a:gd name="T44" fmla="*/ 80 w 87"/>
                  <a:gd name="T45" fmla="*/ 94 h 148"/>
                  <a:gd name="T46" fmla="*/ 82 w 87"/>
                  <a:gd name="T47" fmla="*/ 86 h 148"/>
                  <a:gd name="T48" fmla="*/ 84 w 87"/>
                  <a:gd name="T49" fmla="*/ 79 h 148"/>
                  <a:gd name="T50" fmla="*/ 85 w 87"/>
                  <a:gd name="T51" fmla="*/ 74 h 148"/>
                  <a:gd name="T52" fmla="*/ 86 w 87"/>
                  <a:gd name="T53" fmla="*/ 68 h 148"/>
                  <a:gd name="T54" fmla="*/ 86 w 87"/>
                  <a:gd name="T55" fmla="*/ 66 h 148"/>
                  <a:gd name="T56" fmla="*/ 85 w 87"/>
                  <a:gd name="T57" fmla="*/ 62 h 148"/>
                  <a:gd name="T58" fmla="*/ 82 w 87"/>
                  <a:gd name="T59" fmla="*/ 55 h 148"/>
                  <a:gd name="T60" fmla="*/ 80 w 87"/>
                  <a:gd name="T61" fmla="*/ 51 h 148"/>
                  <a:gd name="T62" fmla="*/ 75 w 87"/>
                  <a:gd name="T63" fmla="*/ 45 h 148"/>
                  <a:gd name="T64" fmla="*/ 71 w 87"/>
                  <a:gd name="T65" fmla="*/ 40 h 148"/>
                  <a:gd name="T66" fmla="*/ 65 w 87"/>
                  <a:gd name="T67" fmla="*/ 33 h 148"/>
                  <a:gd name="T68" fmla="*/ 59 w 87"/>
                  <a:gd name="T69" fmla="*/ 27 h 148"/>
                  <a:gd name="T70" fmla="*/ 52 w 87"/>
                  <a:gd name="T71" fmla="*/ 20 h 148"/>
                  <a:gd name="T72" fmla="*/ 44 w 87"/>
                  <a:gd name="T73" fmla="*/ 14 h 148"/>
                  <a:gd name="T74" fmla="*/ 38 w 87"/>
                  <a:gd name="T75" fmla="*/ 9 h 148"/>
                  <a:gd name="T76" fmla="*/ 32 w 87"/>
                  <a:gd name="T77" fmla="*/ 4 h 148"/>
                  <a:gd name="T78" fmla="*/ 27 w 87"/>
                  <a:gd name="T79" fmla="*/ 1 h 148"/>
                  <a:gd name="T80" fmla="*/ 18 w 87"/>
                  <a:gd name="T81" fmla="*/ 30 h 148"/>
                  <a:gd name="T82" fmla="*/ 21 w 87"/>
                  <a:gd name="T83" fmla="*/ 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7" h="148">
                    <a:moveTo>
                      <a:pt x="21" y="47"/>
                    </a:moveTo>
                    <a:lnTo>
                      <a:pt x="0" y="87"/>
                    </a:lnTo>
                    <a:lnTo>
                      <a:pt x="11" y="94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4" y="65"/>
                    </a:lnTo>
                    <a:lnTo>
                      <a:pt x="47" y="67"/>
                    </a:lnTo>
                    <a:lnTo>
                      <a:pt x="49" y="72"/>
                    </a:lnTo>
                    <a:lnTo>
                      <a:pt x="50" y="75"/>
                    </a:lnTo>
                    <a:lnTo>
                      <a:pt x="51" y="81"/>
                    </a:lnTo>
                    <a:lnTo>
                      <a:pt x="51" y="83"/>
                    </a:lnTo>
                    <a:lnTo>
                      <a:pt x="51" y="86"/>
                    </a:lnTo>
                    <a:lnTo>
                      <a:pt x="51" y="88"/>
                    </a:lnTo>
                    <a:lnTo>
                      <a:pt x="51" y="92"/>
                    </a:lnTo>
                    <a:lnTo>
                      <a:pt x="50" y="94"/>
                    </a:lnTo>
                    <a:lnTo>
                      <a:pt x="48" y="96"/>
                    </a:lnTo>
                    <a:lnTo>
                      <a:pt x="47" y="98"/>
                    </a:lnTo>
                    <a:lnTo>
                      <a:pt x="44" y="100"/>
                    </a:lnTo>
                    <a:lnTo>
                      <a:pt x="42" y="103"/>
                    </a:lnTo>
                    <a:lnTo>
                      <a:pt x="40" y="106"/>
                    </a:lnTo>
                    <a:lnTo>
                      <a:pt x="38" y="108"/>
                    </a:lnTo>
                    <a:lnTo>
                      <a:pt x="36" y="110"/>
                    </a:lnTo>
                    <a:lnTo>
                      <a:pt x="31" y="114"/>
                    </a:lnTo>
                    <a:lnTo>
                      <a:pt x="28" y="116"/>
                    </a:lnTo>
                    <a:lnTo>
                      <a:pt x="26" y="118"/>
                    </a:lnTo>
                    <a:lnTo>
                      <a:pt x="25" y="119"/>
                    </a:lnTo>
                    <a:lnTo>
                      <a:pt x="27" y="148"/>
                    </a:lnTo>
                    <a:lnTo>
                      <a:pt x="28" y="147"/>
                    </a:lnTo>
                    <a:lnTo>
                      <a:pt x="31" y="144"/>
                    </a:lnTo>
                    <a:lnTo>
                      <a:pt x="33" y="143"/>
                    </a:lnTo>
                    <a:lnTo>
                      <a:pt x="36" y="141"/>
                    </a:lnTo>
                    <a:lnTo>
                      <a:pt x="39" y="140"/>
                    </a:lnTo>
                    <a:lnTo>
                      <a:pt x="42" y="138"/>
                    </a:lnTo>
                    <a:lnTo>
                      <a:pt x="44" y="136"/>
                    </a:lnTo>
                    <a:lnTo>
                      <a:pt x="48" y="133"/>
                    </a:lnTo>
                    <a:lnTo>
                      <a:pt x="52" y="130"/>
                    </a:lnTo>
                    <a:lnTo>
                      <a:pt x="55" y="128"/>
                    </a:lnTo>
                    <a:lnTo>
                      <a:pt x="59" y="125"/>
                    </a:lnTo>
                    <a:lnTo>
                      <a:pt x="62" y="121"/>
                    </a:lnTo>
                    <a:lnTo>
                      <a:pt x="65" y="118"/>
                    </a:lnTo>
                    <a:lnTo>
                      <a:pt x="69" y="115"/>
                    </a:lnTo>
                    <a:lnTo>
                      <a:pt x="71" y="110"/>
                    </a:lnTo>
                    <a:lnTo>
                      <a:pt x="73" y="106"/>
                    </a:lnTo>
                    <a:lnTo>
                      <a:pt x="75" y="103"/>
                    </a:lnTo>
                    <a:lnTo>
                      <a:pt x="77" y="98"/>
                    </a:lnTo>
                    <a:lnTo>
                      <a:pt x="80" y="94"/>
                    </a:lnTo>
                    <a:lnTo>
                      <a:pt x="81" y="90"/>
                    </a:lnTo>
                    <a:lnTo>
                      <a:pt x="82" y="86"/>
                    </a:lnTo>
                    <a:lnTo>
                      <a:pt x="84" y="83"/>
                    </a:lnTo>
                    <a:lnTo>
                      <a:pt x="84" y="79"/>
                    </a:lnTo>
                    <a:lnTo>
                      <a:pt x="85" y="77"/>
                    </a:lnTo>
                    <a:lnTo>
                      <a:pt x="85" y="74"/>
                    </a:lnTo>
                    <a:lnTo>
                      <a:pt x="86" y="72"/>
                    </a:lnTo>
                    <a:lnTo>
                      <a:pt x="86" y="68"/>
                    </a:lnTo>
                    <a:lnTo>
                      <a:pt x="87" y="67"/>
                    </a:lnTo>
                    <a:lnTo>
                      <a:pt x="86" y="66"/>
                    </a:lnTo>
                    <a:lnTo>
                      <a:pt x="86" y="65"/>
                    </a:lnTo>
                    <a:lnTo>
                      <a:pt x="85" y="62"/>
                    </a:lnTo>
                    <a:lnTo>
                      <a:pt x="84" y="58"/>
                    </a:lnTo>
                    <a:lnTo>
                      <a:pt x="82" y="55"/>
                    </a:lnTo>
                    <a:lnTo>
                      <a:pt x="81" y="53"/>
                    </a:lnTo>
                    <a:lnTo>
                      <a:pt x="80" y="51"/>
                    </a:lnTo>
                    <a:lnTo>
                      <a:pt x="77" y="47"/>
                    </a:lnTo>
                    <a:lnTo>
                      <a:pt x="75" y="45"/>
                    </a:lnTo>
                    <a:lnTo>
                      <a:pt x="73" y="42"/>
                    </a:lnTo>
                    <a:lnTo>
                      <a:pt x="71" y="40"/>
                    </a:lnTo>
                    <a:lnTo>
                      <a:pt x="69" y="36"/>
                    </a:lnTo>
                    <a:lnTo>
                      <a:pt x="65" y="33"/>
                    </a:lnTo>
                    <a:lnTo>
                      <a:pt x="62" y="30"/>
                    </a:lnTo>
                    <a:lnTo>
                      <a:pt x="59" y="27"/>
                    </a:lnTo>
                    <a:lnTo>
                      <a:pt x="55" y="23"/>
                    </a:lnTo>
                    <a:lnTo>
                      <a:pt x="52" y="20"/>
                    </a:lnTo>
                    <a:lnTo>
                      <a:pt x="48" y="17"/>
                    </a:lnTo>
                    <a:lnTo>
                      <a:pt x="44" y="14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18" y="30"/>
                    </a:lnTo>
                    <a:lnTo>
                      <a:pt x="21" y="47"/>
                    </a:lnTo>
                    <a:lnTo>
                      <a:pt x="21" y="47"/>
                    </a:lnTo>
                    <a:close/>
                  </a:path>
                </a:pathLst>
              </a:custGeom>
              <a:solidFill>
                <a:srgbClr val="78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6" name="Freeform 34"/>
              <p:cNvSpPr>
                <a:spLocks/>
              </p:cNvSpPr>
              <p:nvPr/>
            </p:nvSpPr>
            <p:spPr bwMode="auto">
              <a:xfrm>
                <a:off x="4306888" y="949326"/>
                <a:ext cx="61913" cy="26988"/>
              </a:xfrm>
              <a:custGeom>
                <a:avLst/>
                <a:gdLst>
                  <a:gd name="T0" fmla="*/ 65 w 156"/>
                  <a:gd name="T1" fmla="*/ 66 h 68"/>
                  <a:gd name="T2" fmla="*/ 67 w 156"/>
                  <a:gd name="T3" fmla="*/ 61 h 68"/>
                  <a:gd name="T4" fmla="*/ 72 w 156"/>
                  <a:gd name="T5" fmla="*/ 54 h 68"/>
                  <a:gd name="T6" fmla="*/ 77 w 156"/>
                  <a:gd name="T7" fmla="*/ 50 h 68"/>
                  <a:gd name="T8" fmla="*/ 83 w 156"/>
                  <a:gd name="T9" fmla="*/ 46 h 68"/>
                  <a:gd name="T10" fmla="*/ 90 w 156"/>
                  <a:gd name="T11" fmla="*/ 43 h 68"/>
                  <a:gd name="T12" fmla="*/ 99 w 156"/>
                  <a:gd name="T13" fmla="*/ 42 h 68"/>
                  <a:gd name="T14" fmla="*/ 105 w 156"/>
                  <a:gd name="T15" fmla="*/ 42 h 68"/>
                  <a:gd name="T16" fmla="*/ 111 w 156"/>
                  <a:gd name="T17" fmla="*/ 42 h 68"/>
                  <a:gd name="T18" fmla="*/ 116 w 156"/>
                  <a:gd name="T19" fmla="*/ 43 h 68"/>
                  <a:gd name="T20" fmla="*/ 122 w 156"/>
                  <a:gd name="T21" fmla="*/ 43 h 68"/>
                  <a:gd name="T22" fmla="*/ 126 w 156"/>
                  <a:gd name="T23" fmla="*/ 43 h 68"/>
                  <a:gd name="T24" fmla="*/ 131 w 156"/>
                  <a:gd name="T25" fmla="*/ 44 h 68"/>
                  <a:gd name="T26" fmla="*/ 137 w 156"/>
                  <a:gd name="T27" fmla="*/ 45 h 68"/>
                  <a:gd name="T28" fmla="*/ 146 w 156"/>
                  <a:gd name="T29" fmla="*/ 48 h 68"/>
                  <a:gd name="T30" fmla="*/ 151 w 156"/>
                  <a:gd name="T31" fmla="*/ 49 h 68"/>
                  <a:gd name="T32" fmla="*/ 155 w 156"/>
                  <a:gd name="T33" fmla="*/ 50 h 68"/>
                  <a:gd name="T34" fmla="*/ 155 w 156"/>
                  <a:gd name="T35" fmla="*/ 50 h 68"/>
                  <a:gd name="T36" fmla="*/ 151 w 156"/>
                  <a:gd name="T37" fmla="*/ 48 h 68"/>
                  <a:gd name="T38" fmla="*/ 144 w 156"/>
                  <a:gd name="T39" fmla="*/ 43 h 68"/>
                  <a:gd name="T40" fmla="*/ 137 w 156"/>
                  <a:gd name="T41" fmla="*/ 39 h 68"/>
                  <a:gd name="T42" fmla="*/ 132 w 156"/>
                  <a:gd name="T43" fmla="*/ 35 h 68"/>
                  <a:gd name="T44" fmla="*/ 126 w 156"/>
                  <a:gd name="T45" fmla="*/ 32 h 68"/>
                  <a:gd name="T46" fmla="*/ 121 w 156"/>
                  <a:gd name="T47" fmla="*/ 29 h 68"/>
                  <a:gd name="T48" fmla="*/ 114 w 156"/>
                  <a:gd name="T49" fmla="*/ 26 h 68"/>
                  <a:gd name="T50" fmla="*/ 109 w 156"/>
                  <a:gd name="T51" fmla="*/ 22 h 68"/>
                  <a:gd name="T52" fmla="*/ 102 w 156"/>
                  <a:gd name="T53" fmla="*/ 19 h 68"/>
                  <a:gd name="T54" fmla="*/ 95 w 156"/>
                  <a:gd name="T55" fmla="*/ 16 h 68"/>
                  <a:gd name="T56" fmla="*/ 89 w 156"/>
                  <a:gd name="T57" fmla="*/ 13 h 68"/>
                  <a:gd name="T58" fmla="*/ 82 w 156"/>
                  <a:gd name="T59" fmla="*/ 11 h 68"/>
                  <a:gd name="T60" fmla="*/ 77 w 156"/>
                  <a:gd name="T61" fmla="*/ 9 h 68"/>
                  <a:gd name="T62" fmla="*/ 70 w 156"/>
                  <a:gd name="T63" fmla="*/ 7 h 68"/>
                  <a:gd name="T64" fmla="*/ 65 w 156"/>
                  <a:gd name="T65" fmla="*/ 6 h 68"/>
                  <a:gd name="T66" fmla="*/ 60 w 156"/>
                  <a:gd name="T67" fmla="*/ 4 h 68"/>
                  <a:gd name="T68" fmla="*/ 54 w 156"/>
                  <a:gd name="T69" fmla="*/ 2 h 68"/>
                  <a:gd name="T70" fmla="*/ 46 w 156"/>
                  <a:gd name="T71" fmla="*/ 1 h 68"/>
                  <a:gd name="T72" fmla="*/ 39 w 156"/>
                  <a:gd name="T73" fmla="*/ 0 h 68"/>
                  <a:gd name="T74" fmla="*/ 33 w 156"/>
                  <a:gd name="T75" fmla="*/ 0 h 68"/>
                  <a:gd name="T76" fmla="*/ 28 w 156"/>
                  <a:gd name="T77" fmla="*/ 0 h 68"/>
                  <a:gd name="T78" fmla="*/ 23 w 156"/>
                  <a:gd name="T79" fmla="*/ 0 h 68"/>
                  <a:gd name="T80" fmla="*/ 16 w 156"/>
                  <a:gd name="T81" fmla="*/ 1 h 68"/>
                  <a:gd name="T82" fmla="*/ 9 w 156"/>
                  <a:gd name="T83" fmla="*/ 4 h 68"/>
                  <a:gd name="T84" fmla="*/ 3 w 156"/>
                  <a:gd name="T85" fmla="*/ 6 h 68"/>
                  <a:gd name="T86" fmla="*/ 0 w 156"/>
                  <a:gd name="T87" fmla="*/ 8 h 68"/>
                  <a:gd name="T88" fmla="*/ 0 w 156"/>
                  <a:gd name="T89" fmla="*/ 10 h 68"/>
                  <a:gd name="T90" fmla="*/ 1 w 156"/>
                  <a:gd name="T91" fmla="*/ 16 h 68"/>
                  <a:gd name="T92" fmla="*/ 4 w 156"/>
                  <a:gd name="T93" fmla="*/ 21 h 68"/>
                  <a:gd name="T94" fmla="*/ 9 w 156"/>
                  <a:gd name="T95" fmla="*/ 27 h 68"/>
                  <a:gd name="T96" fmla="*/ 14 w 156"/>
                  <a:gd name="T97" fmla="*/ 31 h 68"/>
                  <a:gd name="T98" fmla="*/ 22 w 156"/>
                  <a:gd name="T99" fmla="*/ 38 h 68"/>
                  <a:gd name="T100" fmla="*/ 31 w 156"/>
                  <a:gd name="T101" fmla="*/ 44 h 68"/>
                  <a:gd name="T102" fmla="*/ 39 w 156"/>
                  <a:gd name="T103" fmla="*/ 51 h 68"/>
                  <a:gd name="T104" fmla="*/ 47 w 156"/>
                  <a:gd name="T105" fmla="*/ 56 h 68"/>
                  <a:gd name="T106" fmla="*/ 55 w 156"/>
                  <a:gd name="T107" fmla="*/ 61 h 68"/>
                  <a:gd name="T108" fmla="*/ 60 w 156"/>
                  <a:gd name="T109" fmla="*/ 65 h 68"/>
                  <a:gd name="T110" fmla="*/ 63 w 156"/>
                  <a:gd name="T111" fmla="*/ 67 h 68"/>
                  <a:gd name="T112" fmla="*/ 65 w 156"/>
                  <a:gd name="T1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6" h="68">
                    <a:moveTo>
                      <a:pt x="65" y="68"/>
                    </a:moveTo>
                    <a:lnTo>
                      <a:pt x="65" y="66"/>
                    </a:lnTo>
                    <a:lnTo>
                      <a:pt x="66" y="64"/>
                    </a:lnTo>
                    <a:lnTo>
                      <a:pt x="67" y="61"/>
                    </a:lnTo>
                    <a:lnTo>
                      <a:pt x="71" y="57"/>
                    </a:lnTo>
                    <a:lnTo>
                      <a:pt x="72" y="54"/>
                    </a:lnTo>
                    <a:lnTo>
                      <a:pt x="74" y="52"/>
                    </a:lnTo>
                    <a:lnTo>
                      <a:pt x="77" y="50"/>
                    </a:lnTo>
                    <a:lnTo>
                      <a:pt x="80" y="49"/>
                    </a:lnTo>
                    <a:lnTo>
                      <a:pt x="83" y="46"/>
                    </a:lnTo>
                    <a:lnTo>
                      <a:pt x="87" y="45"/>
                    </a:lnTo>
                    <a:lnTo>
                      <a:pt x="90" y="43"/>
                    </a:lnTo>
                    <a:lnTo>
                      <a:pt x="94" y="43"/>
                    </a:lnTo>
                    <a:lnTo>
                      <a:pt x="99" y="42"/>
                    </a:lnTo>
                    <a:lnTo>
                      <a:pt x="103" y="42"/>
                    </a:lnTo>
                    <a:lnTo>
                      <a:pt x="105" y="42"/>
                    </a:lnTo>
                    <a:lnTo>
                      <a:pt x="109" y="42"/>
                    </a:lnTo>
                    <a:lnTo>
                      <a:pt x="111" y="42"/>
                    </a:lnTo>
                    <a:lnTo>
                      <a:pt x="114" y="43"/>
                    </a:lnTo>
                    <a:lnTo>
                      <a:pt x="116" y="43"/>
                    </a:lnTo>
                    <a:lnTo>
                      <a:pt x="118" y="43"/>
                    </a:lnTo>
                    <a:lnTo>
                      <a:pt x="122" y="43"/>
                    </a:lnTo>
                    <a:lnTo>
                      <a:pt x="124" y="43"/>
                    </a:lnTo>
                    <a:lnTo>
                      <a:pt x="126" y="43"/>
                    </a:lnTo>
                    <a:lnTo>
                      <a:pt x="128" y="44"/>
                    </a:lnTo>
                    <a:lnTo>
                      <a:pt x="131" y="44"/>
                    </a:lnTo>
                    <a:lnTo>
                      <a:pt x="134" y="45"/>
                    </a:lnTo>
                    <a:lnTo>
                      <a:pt x="137" y="45"/>
                    </a:lnTo>
                    <a:lnTo>
                      <a:pt x="142" y="46"/>
                    </a:lnTo>
                    <a:lnTo>
                      <a:pt x="146" y="48"/>
                    </a:lnTo>
                    <a:lnTo>
                      <a:pt x="149" y="49"/>
                    </a:lnTo>
                    <a:lnTo>
                      <a:pt x="151" y="49"/>
                    </a:lnTo>
                    <a:lnTo>
                      <a:pt x="154" y="50"/>
                    </a:lnTo>
                    <a:lnTo>
                      <a:pt x="155" y="50"/>
                    </a:lnTo>
                    <a:lnTo>
                      <a:pt x="156" y="50"/>
                    </a:lnTo>
                    <a:lnTo>
                      <a:pt x="155" y="50"/>
                    </a:lnTo>
                    <a:lnTo>
                      <a:pt x="154" y="49"/>
                    </a:lnTo>
                    <a:lnTo>
                      <a:pt x="151" y="48"/>
                    </a:lnTo>
                    <a:lnTo>
                      <a:pt x="148" y="45"/>
                    </a:lnTo>
                    <a:lnTo>
                      <a:pt x="144" y="43"/>
                    </a:lnTo>
                    <a:lnTo>
                      <a:pt x="140" y="41"/>
                    </a:lnTo>
                    <a:lnTo>
                      <a:pt x="137" y="39"/>
                    </a:lnTo>
                    <a:lnTo>
                      <a:pt x="135" y="38"/>
                    </a:lnTo>
                    <a:lnTo>
                      <a:pt x="132" y="35"/>
                    </a:lnTo>
                    <a:lnTo>
                      <a:pt x="129" y="34"/>
                    </a:lnTo>
                    <a:lnTo>
                      <a:pt x="126" y="32"/>
                    </a:lnTo>
                    <a:lnTo>
                      <a:pt x="124" y="31"/>
                    </a:lnTo>
                    <a:lnTo>
                      <a:pt x="121" y="29"/>
                    </a:lnTo>
                    <a:lnTo>
                      <a:pt x="117" y="28"/>
                    </a:lnTo>
                    <a:lnTo>
                      <a:pt x="114" y="26"/>
                    </a:lnTo>
                    <a:lnTo>
                      <a:pt x="112" y="24"/>
                    </a:lnTo>
                    <a:lnTo>
                      <a:pt x="109" y="22"/>
                    </a:lnTo>
                    <a:lnTo>
                      <a:pt x="105" y="21"/>
                    </a:lnTo>
                    <a:lnTo>
                      <a:pt x="102" y="19"/>
                    </a:lnTo>
                    <a:lnTo>
                      <a:pt x="99" y="18"/>
                    </a:lnTo>
                    <a:lnTo>
                      <a:pt x="95" y="16"/>
                    </a:lnTo>
                    <a:lnTo>
                      <a:pt x="92" y="15"/>
                    </a:lnTo>
                    <a:lnTo>
                      <a:pt x="89" y="13"/>
                    </a:lnTo>
                    <a:lnTo>
                      <a:pt x="85" y="12"/>
                    </a:lnTo>
                    <a:lnTo>
                      <a:pt x="82" y="11"/>
                    </a:lnTo>
                    <a:lnTo>
                      <a:pt x="80" y="10"/>
                    </a:lnTo>
                    <a:lnTo>
                      <a:pt x="77" y="9"/>
                    </a:lnTo>
                    <a:lnTo>
                      <a:pt x="73" y="8"/>
                    </a:lnTo>
                    <a:lnTo>
                      <a:pt x="70" y="7"/>
                    </a:lnTo>
                    <a:lnTo>
                      <a:pt x="68" y="6"/>
                    </a:lnTo>
                    <a:lnTo>
                      <a:pt x="65" y="6"/>
                    </a:lnTo>
                    <a:lnTo>
                      <a:pt x="62" y="5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4" y="2"/>
                    </a:lnTo>
                    <a:lnTo>
                      <a:pt x="49" y="1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9" y="4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9" y="27"/>
                    </a:lnTo>
                    <a:lnTo>
                      <a:pt x="12" y="29"/>
                    </a:lnTo>
                    <a:lnTo>
                      <a:pt x="14" y="31"/>
                    </a:lnTo>
                    <a:lnTo>
                      <a:pt x="18" y="34"/>
                    </a:lnTo>
                    <a:lnTo>
                      <a:pt x="22" y="38"/>
                    </a:lnTo>
                    <a:lnTo>
                      <a:pt x="26" y="41"/>
                    </a:lnTo>
                    <a:lnTo>
                      <a:pt x="31" y="44"/>
                    </a:lnTo>
                    <a:lnTo>
                      <a:pt x="35" y="48"/>
                    </a:lnTo>
                    <a:lnTo>
                      <a:pt x="39" y="51"/>
                    </a:lnTo>
                    <a:lnTo>
                      <a:pt x="44" y="54"/>
                    </a:lnTo>
                    <a:lnTo>
                      <a:pt x="47" y="56"/>
                    </a:lnTo>
                    <a:lnTo>
                      <a:pt x="51" y="59"/>
                    </a:lnTo>
                    <a:lnTo>
                      <a:pt x="55" y="61"/>
                    </a:lnTo>
                    <a:lnTo>
                      <a:pt x="58" y="63"/>
                    </a:lnTo>
                    <a:lnTo>
                      <a:pt x="60" y="65"/>
                    </a:lnTo>
                    <a:lnTo>
                      <a:pt x="62" y="66"/>
                    </a:lnTo>
                    <a:lnTo>
                      <a:pt x="63" y="67"/>
                    </a:lnTo>
                    <a:lnTo>
                      <a:pt x="65" y="68"/>
                    </a:lnTo>
                    <a:lnTo>
                      <a:pt x="65" y="68"/>
                    </a:lnTo>
                    <a:close/>
                  </a:path>
                </a:pathLst>
              </a:custGeom>
              <a:solidFill>
                <a:srgbClr val="A6B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7" name="Freeform 35"/>
              <p:cNvSpPr>
                <a:spLocks/>
              </p:cNvSpPr>
              <p:nvPr/>
            </p:nvSpPr>
            <p:spPr bwMode="auto">
              <a:xfrm>
                <a:off x="4391026" y="1081088"/>
                <a:ext cx="76200" cy="98425"/>
              </a:xfrm>
              <a:custGeom>
                <a:avLst/>
                <a:gdLst>
                  <a:gd name="T0" fmla="*/ 79 w 192"/>
                  <a:gd name="T1" fmla="*/ 69 h 249"/>
                  <a:gd name="T2" fmla="*/ 122 w 192"/>
                  <a:gd name="T3" fmla="*/ 48 h 249"/>
                  <a:gd name="T4" fmla="*/ 192 w 192"/>
                  <a:gd name="T5" fmla="*/ 26 h 249"/>
                  <a:gd name="T6" fmla="*/ 191 w 192"/>
                  <a:gd name="T7" fmla="*/ 28 h 249"/>
                  <a:gd name="T8" fmla="*/ 187 w 192"/>
                  <a:gd name="T9" fmla="*/ 30 h 249"/>
                  <a:gd name="T10" fmla="*/ 180 w 192"/>
                  <a:gd name="T11" fmla="*/ 33 h 249"/>
                  <a:gd name="T12" fmla="*/ 173 w 192"/>
                  <a:gd name="T13" fmla="*/ 39 h 249"/>
                  <a:gd name="T14" fmla="*/ 164 w 192"/>
                  <a:gd name="T15" fmla="*/ 44 h 249"/>
                  <a:gd name="T16" fmla="*/ 157 w 192"/>
                  <a:gd name="T17" fmla="*/ 53 h 249"/>
                  <a:gd name="T18" fmla="*/ 153 w 192"/>
                  <a:gd name="T19" fmla="*/ 56 h 249"/>
                  <a:gd name="T20" fmla="*/ 151 w 192"/>
                  <a:gd name="T21" fmla="*/ 62 h 249"/>
                  <a:gd name="T22" fmla="*/ 149 w 192"/>
                  <a:gd name="T23" fmla="*/ 67 h 249"/>
                  <a:gd name="T24" fmla="*/ 146 w 192"/>
                  <a:gd name="T25" fmla="*/ 73 h 249"/>
                  <a:gd name="T26" fmla="*/ 145 w 192"/>
                  <a:gd name="T27" fmla="*/ 78 h 249"/>
                  <a:gd name="T28" fmla="*/ 144 w 192"/>
                  <a:gd name="T29" fmla="*/ 84 h 249"/>
                  <a:gd name="T30" fmla="*/ 144 w 192"/>
                  <a:gd name="T31" fmla="*/ 89 h 249"/>
                  <a:gd name="T32" fmla="*/ 145 w 192"/>
                  <a:gd name="T33" fmla="*/ 96 h 249"/>
                  <a:gd name="T34" fmla="*/ 146 w 192"/>
                  <a:gd name="T35" fmla="*/ 102 h 249"/>
                  <a:gd name="T36" fmla="*/ 147 w 192"/>
                  <a:gd name="T37" fmla="*/ 109 h 249"/>
                  <a:gd name="T38" fmla="*/ 149 w 192"/>
                  <a:gd name="T39" fmla="*/ 116 h 249"/>
                  <a:gd name="T40" fmla="*/ 150 w 192"/>
                  <a:gd name="T41" fmla="*/ 122 h 249"/>
                  <a:gd name="T42" fmla="*/ 151 w 192"/>
                  <a:gd name="T43" fmla="*/ 129 h 249"/>
                  <a:gd name="T44" fmla="*/ 152 w 192"/>
                  <a:gd name="T45" fmla="*/ 135 h 249"/>
                  <a:gd name="T46" fmla="*/ 153 w 192"/>
                  <a:gd name="T47" fmla="*/ 141 h 249"/>
                  <a:gd name="T48" fmla="*/ 154 w 192"/>
                  <a:gd name="T49" fmla="*/ 148 h 249"/>
                  <a:gd name="T50" fmla="*/ 154 w 192"/>
                  <a:gd name="T51" fmla="*/ 154 h 249"/>
                  <a:gd name="T52" fmla="*/ 154 w 192"/>
                  <a:gd name="T53" fmla="*/ 160 h 249"/>
                  <a:gd name="T54" fmla="*/ 154 w 192"/>
                  <a:gd name="T55" fmla="*/ 165 h 249"/>
                  <a:gd name="T56" fmla="*/ 153 w 192"/>
                  <a:gd name="T57" fmla="*/ 170 h 249"/>
                  <a:gd name="T58" fmla="*/ 149 w 192"/>
                  <a:gd name="T59" fmla="*/ 178 h 249"/>
                  <a:gd name="T60" fmla="*/ 143 w 192"/>
                  <a:gd name="T61" fmla="*/ 186 h 249"/>
                  <a:gd name="T62" fmla="*/ 135 w 192"/>
                  <a:gd name="T63" fmla="*/ 193 h 249"/>
                  <a:gd name="T64" fmla="*/ 128 w 192"/>
                  <a:gd name="T65" fmla="*/ 197 h 249"/>
                  <a:gd name="T66" fmla="*/ 119 w 192"/>
                  <a:gd name="T67" fmla="*/ 202 h 249"/>
                  <a:gd name="T68" fmla="*/ 113 w 192"/>
                  <a:gd name="T69" fmla="*/ 205 h 249"/>
                  <a:gd name="T70" fmla="*/ 108 w 192"/>
                  <a:gd name="T71" fmla="*/ 206 h 249"/>
                  <a:gd name="T72" fmla="*/ 107 w 192"/>
                  <a:gd name="T73" fmla="*/ 206 h 249"/>
                  <a:gd name="T74" fmla="*/ 34 w 192"/>
                  <a:gd name="T75" fmla="*/ 178 h 249"/>
                  <a:gd name="T76" fmla="*/ 17 w 192"/>
                  <a:gd name="T77" fmla="*/ 10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249">
                    <a:moveTo>
                      <a:pt x="17" y="106"/>
                    </a:moveTo>
                    <a:lnTo>
                      <a:pt x="79" y="69"/>
                    </a:lnTo>
                    <a:lnTo>
                      <a:pt x="59" y="162"/>
                    </a:lnTo>
                    <a:lnTo>
                      <a:pt x="122" y="48"/>
                    </a:lnTo>
                    <a:lnTo>
                      <a:pt x="121" y="0"/>
                    </a:lnTo>
                    <a:lnTo>
                      <a:pt x="192" y="26"/>
                    </a:lnTo>
                    <a:lnTo>
                      <a:pt x="192" y="26"/>
                    </a:lnTo>
                    <a:lnTo>
                      <a:pt x="191" y="28"/>
                    </a:lnTo>
                    <a:lnTo>
                      <a:pt x="189" y="28"/>
                    </a:lnTo>
                    <a:lnTo>
                      <a:pt x="187" y="30"/>
                    </a:lnTo>
                    <a:lnTo>
                      <a:pt x="183" y="31"/>
                    </a:lnTo>
                    <a:lnTo>
                      <a:pt x="180" y="33"/>
                    </a:lnTo>
                    <a:lnTo>
                      <a:pt x="176" y="35"/>
                    </a:lnTo>
                    <a:lnTo>
                      <a:pt x="173" y="39"/>
                    </a:lnTo>
                    <a:lnTo>
                      <a:pt x="168" y="41"/>
                    </a:lnTo>
                    <a:lnTo>
                      <a:pt x="164" y="44"/>
                    </a:lnTo>
                    <a:lnTo>
                      <a:pt x="161" y="48"/>
                    </a:lnTo>
                    <a:lnTo>
                      <a:pt x="157" y="53"/>
                    </a:lnTo>
                    <a:lnTo>
                      <a:pt x="155" y="54"/>
                    </a:lnTo>
                    <a:lnTo>
                      <a:pt x="153" y="56"/>
                    </a:lnTo>
                    <a:lnTo>
                      <a:pt x="152" y="59"/>
                    </a:lnTo>
                    <a:lnTo>
                      <a:pt x="151" y="62"/>
                    </a:lnTo>
                    <a:lnTo>
                      <a:pt x="149" y="64"/>
                    </a:lnTo>
                    <a:lnTo>
                      <a:pt x="149" y="67"/>
                    </a:lnTo>
                    <a:lnTo>
                      <a:pt x="147" y="69"/>
                    </a:lnTo>
                    <a:lnTo>
                      <a:pt x="146" y="73"/>
                    </a:lnTo>
                    <a:lnTo>
                      <a:pt x="145" y="75"/>
                    </a:lnTo>
                    <a:lnTo>
                      <a:pt x="145" y="78"/>
                    </a:lnTo>
                    <a:lnTo>
                      <a:pt x="144" y="80"/>
                    </a:lnTo>
                    <a:lnTo>
                      <a:pt x="144" y="84"/>
                    </a:lnTo>
                    <a:lnTo>
                      <a:pt x="144" y="87"/>
                    </a:lnTo>
                    <a:lnTo>
                      <a:pt x="144" y="89"/>
                    </a:lnTo>
                    <a:lnTo>
                      <a:pt x="145" y="93"/>
                    </a:lnTo>
                    <a:lnTo>
                      <a:pt x="145" y="96"/>
                    </a:lnTo>
                    <a:lnTo>
                      <a:pt x="145" y="99"/>
                    </a:lnTo>
                    <a:lnTo>
                      <a:pt x="146" y="102"/>
                    </a:lnTo>
                    <a:lnTo>
                      <a:pt x="146" y="106"/>
                    </a:lnTo>
                    <a:lnTo>
                      <a:pt x="147" y="109"/>
                    </a:lnTo>
                    <a:lnTo>
                      <a:pt x="147" y="112"/>
                    </a:lnTo>
                    <a:lnTo>
                      <a:pt x="149" y="116"/>
                    </a:lnTo>
                    <a:lnTo>
                      <a:pt x="149" y="119"/>
                    </a:lnTo>
                    <a:lnTo>
                      <a:pt x="150" y="122"/>
                    </a:lnTo>
                    <a:lnTo>
                      <a:pt x="151" y="126"/>
                    </a:lnTo>
                    <a:lnTo>
                      <a:pt x="151" y="129"/>
                    </a:lnTo>
                    <a:lnTo>
                      <a:pt x="151" y="131"/>
                    </a:lnTo>
                    <a:lnTo>
                      <a:pt x="152" y="135"/>
                    </a:lnTo>
                    <a:lnTo>
                      <a:pt x="153" y="138"/>
                    </a:lnTo>
                    <a:lnTo>
                      <a:pt x="153" y="141"/>
                    </a:lnTo>
                    <a:lnTo>
                      <a:pt x="153" y="144"/>
                    </a:lnTo>
                    <a:lnTo>
                      <a:pt x="154" y="148"/>
                    </a:lnTo>
                    <a:lnTo>
                      <a:pt x="154" y="151"/>
                    </a:lnTo>
                    <a:lnTo>
                      <a:pt x="154" y="154"/>
                    </a:lnTo>
                    <a:lnTo>
                      <a:pt x="154" y="156"/>
                    </a:lnTo>
                    <a:lnTo>
                      <a:pt x="154" y="160"/>
                    </a:lnTo>
                    <a:lnTo>
                      <a:pt x="154" y="162"/>
                    </a:lnTo>
                    <a:lnTo>
                      <a:pt x="154" y="165"/>
                    </a:lnTo>
                    <a:lnTo>
                      <a:pt x="153" y="167"/>
                    </a:lnTo>
                    <a:lnTo>
                      <a:pt x="153" y="170"/>
                    </a:lnTo>
                    <a:lnTo>
                      <a:pt x="151" y="174"/>
                    </a:lnTo>
                    <a:lnTo>
                      <a:pt x="149" y="178"/>
                    </a:lnTo>
                    <a:lnTo>
                      <a:pt x="145" y="183"/>
                    </a:lnTo>
                    <a:lnTo>
                      <a:pt x="143" y="186"/>
                    </a:lnTo>
                    <a:lnTo>
                      <a:pt x="139" y="189"/>
                    </a:lnTo>
                    <a:lnTo>
                      <a:pt x="135" y="193"/>
                    </a:lnTo>
                    <a:lnTo>
                      <a:pt x="131" y="195"/>
                    </a:lnTo>
                    <a:lnTo>
                      <a:pt x="128" y="197"/>
                    </a:lnTo>
                    <a:lnTo>
                      <a:pt x="123" y="199"/>
                    </a:lnTo>
                    <a:lnTo>
                      <a:pt x="119" y="202"/>
                    </a:lnTo>
                    <a:lnTo>
                      <a:pt x="116" y="203"/>
                    </a:lnTo>
                    <a:lnTo>
                      <a:pt x="113" y="205"/>
                    </a:lnTo>
                    <a:lnTo>
                      <a:pt x="110" y="205"/>
                    </a:lnTo>
                    <a:lnTo>
                      <a:pt x="108" y="206"/>
                    </a:lnTo>
                    <a:lnTo>
                      <a:pt x="107" y="206"/>
                    </a:lnTo>
                    <a:lnTo>
                      <a:pt x="107" y="206"/>
                    </a:lnTo>
                    <a:lnTo>
                      <a:pt x="119" y="249"/>
                    </a:lnTo>
                    <a:lnTo>
                      <a:pt x="34" y="178"/>
                    </a:lnTo>
                    <a:lnTo>
                      <a:pt x="0" y="181"/>
                    </a:lnTo>
                    <a:lnTo>
                      <a:pt x="17" y="106"/>
                    </a:lnTo>
                    <a:lnTo>
                      <a:pt x="17" y="106"/>
                    </a:lnTo>
                    <a:close/>
                  </a:path>
                </a:pathLst>
              </a:custGeom>
              <a:solidFill>
                <a:srgbClr val="CC99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8" name="Freeform 36"/>
              <p:cNvSpPr>
                <a:spLocks/>
              </p:cNvSpPr>
              <p:nvPr/>
            </p:nvSpPr>
            <p:spPr bwMode="auto">
              <a:xfrm>
                <a:off x="4367213" y="1177926"/>
                <a:ext cx="26988" cy="36513"/>
              </a:xfrm>
              <a:custGeom>
                <a:avLst/>
                <a:gdLst>
                  <a:gd name="T0" fmla="*/ 3 w 67"/>
                  <a:gd name="T1" fmla="*/ 0 h 91"/>
                  <a:gd name="T2" fmla="*/ 20 w 67"/>
                  <a:gd name="T3" fmla="*/ 35 h 91"/>
                  <a:gd name="T4" fmla="*/ 67 w 67"/>
                  <a:gd name="T5" fmla="*/ 51 h 91"/>
                  <a:gd name="T6" fmla="*/ 37 w 67"/>
                  <a:gd name="T7" fmla="*/ 91 h 91"/>
                  <a:gd name="T8" fmla="*/ 0 w 67"/>
                  <a:gd name="T9" fmla="*/ 41 h 91"/>
                  <a:gd name="T10" fmla="*/ 3 w 67"/>
                  <a:gd name="T11" fmla="*/ 0 h 91"/>
                  <a:gd name="T12" fmla="*/ 3 w 67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91">
                    <a:moveTo>
                      <a:pt x="3" y="0"/>
                    </a:moveTo>
                    <a:lnTo>
                      <a:pt x="20" y="35"/>
                    </a:lnTo>
                    <a:lnTo>
                      <a:pt x="67" y="51"/>
                    </a:lnTo>
                    <a:lnTo>
                      <a:pt x="37" y="91"/>
                    </a:lnTo>
                    <a:lnTo>
                      <a:pt x="0" y="4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99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79" name="Freeform 37"/>
              <p:cNvSpPr>
                <a:spLocks/>
              </p:cNvSpPr>
              <p:nvPr/>
            </p:nvSpPr>
            <p:spPr bwMode="auto">
              <a:xfrm>
                <a:off x="4341813" y="1150938"/>
                <a:ext cx="36513" cy="79375"/>
              </a:xfrm>
              <a:custGeom>
                <a:avLst/>
                <a:gdLst>
                  <a:gd name="T0" fmla="*/ 39 w 92"/>
                  <a:gd name="T1" fmla="*/ 24 h 202"/>
                  <a:gd name="T2" fmla="*/ 39 w 92"/>
                  <a:gd name="T3" fmla="*/ 115 h 202"/>
                  <a:gd name="T4" fmla="*/ 38 w 92"/>
                  <a:gd name="T5" fmla="*/ 195 h 202"/>
                  <a:gd name="T6" fmla="*/ 37 w 92"/>
                  <a:gd name="T7" fmla="*/ 193 h 202"/>
                  <a:gd name="T8" fmla="*/ 34 w 92"/>
                  <a:gd name="T9" fmla="*/ 187 h 202"/>
                  <a:gd name="T10" fmla="*/ 32 w 92"/>
                  <a:gd name="T11" fmla="*/ 183 h 202"/>
                  <a:gd name="T12" fmla="*/ 29 w 92"/>
                  <a:gd name="T13" fmla="*/ 177 h 202"/>
                  <a:gd name="T14" fmla="*/ 26 w 92"/>
                  <a:gd name="T15" fmla="*/ 172 h 202"/>
                  <a:gd name="T16" fmla="*/ 24 w 92"/>
                  <a:gd name="T17" fmla="*/ 165 h 202"/>
                  <a:gd name="T18" fmla="*/ 21 w 92"/>
                  <a:gd name="T19" fmla="*/ 159 h 202"/>
                  <a:gd name="T20" fmla="*/ 18 w 92"/>
                  <a:gd name="T21" fmla="*/ 151 h 202"/>
                  <a:gd name="T22" fmla="*/ 16 w 92"/>
                  <a:gd name="T23" fmla="*/ 143 h 202"/>
                  <a:gd name="T24" fmla="*/ 13 w 92"/>
                  <a:gd name="T25" fmla="*/ 136 h 202"/>
                  <a:gd name="T26" fmla="*/ 11 w 92"/>
                  <a:gd name="T27" fmla="*/ 127 h 202"/>
                  <a:gd name="T28" fmla="*/ 9 w 92"/>
                  <a:gd name="T29" fmla="*/ 118 h 202"/>
                  <a:gd name="T30" fmla="*/ 6 w 92"/>
                  <a:gd name="T31" fmla="*/ 109 h 202"/>
                  <a:gd name="T32" fmla="*/ 5 w 92"/>
                  <a:gd name="T33" fmla="*/ 100 h 202"/>
                  <a:gd name="T34" fmla="*/ 3 w 92"/>
                  <a:gd name="T35" fmla="*/ 95 h 202"/>
                  <a:gd name="T36" fmla="*/ 3 w 92"/>
                  <a:gd name="T37" fmla="*/ 90 h 202"/>
                  <a:gd name="T38" fmla="*/ 2 w 92"/>
                  <a:gd name="T39" fmla="*/ 81 h 202"/>
                  <a:gd name="T40" fmla="*/ 1 w 92"/>
                  <a:gd name="T41" fmla="*/ 72 h 202"/>
                  <a:gd name="T42" fmla="*/ 1 w 92"/>
                  <a:gd name="T43" fmla="*/ 63 h 202"/>
                  <a:gd name="T44" fmla="*/ 0 w 92"/>
                  <a:gd name="T45" fmla="*/ 53 h 202"/>
                  <a:gd name="T46" fmla="*/ 0 w 92"/>
                  <a:gd name="T47" fmla="*/ 45 h 202"/>
                  <a:gd name="T48" fmla="*/ 1 w 92"/>
                  <a:gd name="T49" fmla="*/ 38 h 202"/>
                  <a:gd name="T50" fmla="*/ 1 w 92"/>
                  <a:gd name="T51" fmla="*/ 31 h 202"/>
                  <a:gd name="T52" fmla="*/ 2 w 92"/>
                  <a:gd name="T53" fmla="*/ 23 h 202"/>
                  <a:gd name="T54" fmla="*/ 3 w 92"/>
                  <a:gd name="T55" fmla="*/ 18 h 202"/>
                  <a:gd name="T56" fmla="*/ 3 w 92"/>
                  <a:gd name="T57" fmla="*/ 12 h 202"/>
                  <a:gd name="T58" fmla="*/ 4 w 92"/>
                  <a:gd name="T59" fmla="*/ 8 h 202"/>
                  <a:gd name="T60" fmla="*/ 5 w 92"/>
                  <a:gd name="T61" fmla="*/ 1 h 202"/>
                  <a:gd name="T62" fmla="*/ 5 w 92"/>
                  <a:gd name="T6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202">
                    <a:moveTo>
                      <a:pt x="5" y="0"/>
                    </a:moveTo>
                    <a:lnTo>
                      <a:pt x="39" y="24"/>
                    </a:lnTo>
                    <a:lnTo>
                      <a:pt x="45" y="68"/>
                    </a:lnTo>
                    <a:lnTo>
                      <a:pt x="39" y="115"/>
                    </a:lnTo>
                    <a:lnTo>
                      <a:pt x="92" y="202"/>
                    </a:lnTo>
                    <a:lnTo>
                      <a:pt x="38" y="195"/>
                    </a:lnTo>
                    <a:lnTo>
                      <a:pt x="38" y="194"/>
                    </a:lnTo>
                    <a:lnTo>
                      <a:pt x="37" y="193"/>
                    </a:lnTo>
                    <a:lnTo>
                      <a:pt x="35" y="190"/>
                    </a:lnTo>
                    <a:lnTo>
                      <a:pt x="34" y="187"/>
                    </a:lnTo>
                    <a:lnTo>
                      <a:pt x="33" y="185"/>
                    </a:lnTo>
                    <a:lnTo>
                      <a:pt x="32" y="183"/>
                    </a:lnTo>
                    <a:lnTo>
                      <a:pt x="31" y="180"/>
                    </a:lnTo>
                    <a:lnTo>
                      <a:pt x="29" y="177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5" y="169"/>
                    </a:lnTo>
                    <a:lnTo>
                      <a:pt x="24" y="165"/>
                    </a:lnTo>
                    <a:lnTo>
                      <a:pt x="23" y="162"/>
                    </a:lnTo>
                    <a:lnTo>
                      <a:pt x="21" y="159"/>
                    </a:lnTo>
                    <a:lnTo>
                      <a:pt x="20" y="154"/>
                    </a:lnTo>
                    <a:lnTo>
                      <a:pt x="18" y="151"/>
                    </a:lnTo>
                    <a:lnTo>
                      <a:pt x="17" y="147"/>
                    </a:lnTo>
                    <a:lnTo>
                      <a:pt x="16" y="143"/>
                    </a:lnTo>
                    <a:lnTo>
                      <a:pt x="14" y="139"/>
                    </a:lnTo>
                    <a:lnTo>
                      <a:pt x="13" y="136"/>
                    </a:lnTo>
                    <a:lnTo>
                      <a:pt x="12" y="130"/>
                    </a:lnTo>
                    <a:lnTo>
                      <a:pt x="11" y="127"/>
                    </a:lnTo>
                    <a:lnTo>
                      <a:pt x="10" y="121"/>
                    </a:lnTo>
                    <a:lnTo>
                      <a:pt x="9" y="118"/>
                    </a:lnTo>
                    <a:lnTo>
                      <a:pt x="7" y="112"/>
                    </a:lnTo>
                    <a:lnTo>
                      <a:pt x="6" y="109"/>
                    </a:lnTo>
                    <a:lnTo>
                      <a:pt x="5" y="104"/>
                    </a:lnTo>
                    <a:lnTo>
                      <a:pt x="5" y="100"/>
                    </a:lnTo>
                    <a:lnTo>
                      <a:pt x="4" y="97"/>
                    </a:lnTo>
                    <a:lnTo>
                      <a:pt x="3" y="95"/>
                    </a:lnTo>
                    <a:lnTo>
                      <a:pt x="3" y="93"/>
                    </a:lnTo>
                    <a:lnTo>
                      <a:pt x="3" y="90"/>
                    </a:lnTo>
                    <a:lnTo>
                      <a:pt x="2" y="85"/>
                    </a:lnTo>
                    <a:lnTo>
                      <a:pt x="2" y="81"/>
                    </a:lnTo>
                    <a:lnTo>
                      <a:pt x="1" y="76"/>
                    </a:lnTo>
                    <a:lnTo>
                      <a:pt x="1" y="72"/>
                    </a:lnTo>
                    <a:lnTo>
                      <a:pt x="1" y="66"/>
                    </a:lnTo>
                    <a:lnTo>
                      <a:pt x="1" y="63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1" y="38"/>
                    </a:lnTo>
                    <a:lnTo>
                      <a:pt x="1" y="34"/>
                    </a:lnTo>
                    <a:lnTo>
                      <a:pt x="1" y="31"/>
                    </a:lnTo>
                    <a:lnTo>
                      <a:pt x="1" y="27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3" y="18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AB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80" name="Freeform 38"/>
              <p:cNvSpPr>
                <a:spLocks/>
              </p:cNvSpPr>
              <p:nvPr/>
            </p:nvSpPr>
            <p:spPr bwMode="auto">
              <a:xfrm>
                <a:off x="4303713" y="1195388"/>
                <a:ext cx="22225" cy="34925"/>
              </a:xfrm>
              <a:custGeom>
                <a:avLst/>
                <a:gdLst>
                  <a:gd name="T0" fmla="*/ 0 w 57"/>
                  <a:gd name="T1" fmla="*/ 0 h 91"/>
                  <a:gd name="T2" fmla="*/ 42 w 57"/>
                  <a:gd name="T3" fmla="*/ 51 h 91"/>
                  <a:gd name="T4" fmla="*/ 57 w 57"/>
                  <a:gd name="T5" fmla="*/ 91 h 91"/>
                  <a:gd name="T6" fmla="*/ 19 w 57"/>
                  <a:gd name="T7" fmla="*/ 91 h 91"/>
                  <a:gd name="T8" fmla="*/ 4 w 57"/>
                  <a:gd name="T9" fmla="*/ 47 h 91"/>
                  <a:gd name="T10" fmla="*/ 0 w 57"/>
                  <a:gd name="T11" fmla="*/ 0 h 91"/>
                  <a:gd name="T12" fmla="*/ 0 w 57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91">
                    <a:moveTo>
                      <a:pt x="0" y="0"/>
                    </a:moveTo>
                    <a:lnTo>
                      <a:pt x="42" y="51"/>
                    </a:lnTo>
                    <a:lnTo>
                      <a:pt x="57" y="91"/>
                    </a:lnTo>
                    <a:lnTo>
                      <a:pt x="19" y="91"/>
                    </a:lnTo>
                    <a:lnTo>
                      <a:pt x="4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B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81" name="Freeform 39"/>
              <p:cNvSpPr>
                <a:spLocks/>
              </p:cNvSpPr>
              <p:nvPr/>
            </p:nvSpPr>
            <p:spPr bwMode="auto">
              <a:xfrm>
                <a:off x="4365626" y="1085851"/>
                <a:ext cx="28575" cy="100013"/>
              </a:xfrm>
              <a:custGeom>
                <a:avLst/>
                <a:gdLst>
                  <a:gd name="T0" fmla="*/ 15 w 73"/>
                  <a:gd name="T1" fmla="*/ 30 h 249"/>
                  <a:gd name="T2" fmla="*/ 34 w 73"/>
                  <a:gd name="T3" fmla="*/ 39 h 249"/>
                  <a:gd name="T4" fmla="*/ 61 w 73"/>
                  <a:gd name="T5" fmla="*/ 0 h 249"/>
                  <a:gd name="T6" fmla="*/ 73 w 73"/>
                  <a:gd name="T7" fmla="*/ 18 h 249"/>
                  <a:gd name="T8" fmla="*/ 61 w 73"/>
                  <a:gd name="T9" fmla="*/ 56 h 249"/>
                  <a:gd name="T10" fmla="*/ 68 w 73"/>
                  <a:gd name="T11" fmla="*/ 101 h 249"/>
                  <a:gd name="T12" fmla="*/ 54 w 73"/>
                  <a:gd name="T13" fmla="*/ 144 h 249"/>
                  <a:gd name="T14" fmla="*/ 65 w 73"/>
                  <a:gd name="T15" fmla="*/ 184 h 249"/>
                  <a:gd name="T16" fmla="*/ 34 w 73"/>
                  <a:gd name="T17" fmla="*/ 249 h 249"/>
                  <a:gd name="T18" fmla="*/ 0 w 73"/>
                  <a:gd name="T19" fmla="*/ 172 h 249"/>
                  <a:gd name="T20" fmla="*/ 24 w 73"/>
                  <a:gd name="T21" fmla="*/ 132 h 249"/>
                  <a:gd name="T22" fmla="*/ 8 w 73"/>
                  <a:gd name="T23" fmla="*/ 97 h 249"/>
                  <a:gd name="T24" fmla="*/ 26 w 73"/>
                  <a:gd name="T25" fmla="*/ 66 h 249"/>
                  <a:gd name="T26" fmla="*/ 15 w 73"/>
                  <a:gd name="T27" fmla="*/ 30 h 249"/>
                  <a:gd name="T28" fmla="*/ 15 w 73"/>
                  <a:gd name="T29" fmla="*/ 3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249">
                    <a:moveTo>
                      <a:pt x="15" y="30"/>
                    </a:moveTo>
                    <a:lnTo>
                      <a:pt x="34" y="39"/>
                    </a:lnTo>
                    <a:lnTo>
                      <a:pt x="61" y="0"/>
                    </a:lnTo>
                    <a:lnTo>
                      <a:pt x="73" y="18"/>
                    </a:lnTo>
                    <a:lnTo>
                      <a:pt x="61" y="56"/>
                    </a:lnTo>
                    <a:lnTo>
                      <a:pt x="68" y="101"/>
                    </a:lnTo>
                    <a:lnTo>
                      <a:pt x="54" y="144"/>
                    </a:lnTo>
                    <a:lnTo>
                      <a:pt x="65" y="184"/>
                    </a:lnTo>
                    <a:lnTo>
                      <a:pt x="34" y="249"/>
                    </a:lnTo>
                    <a:lnTo>
                      <a:pt x="0" y="172"/>
                    </a:lnTo>
                    <a:lnTo>
                      <a:pt x="24" y="132"/>
                    </a:lnTo>
                    <a:lnTo>
                      <a:pt x="8" y="97"/>
                    </a:lnTo>
                    <a:lnTo>
                      <a:pt x="26" y="66"/>
                    </a:lnTo>
                    <a:lnTo>
                      <a:pt x="15" y="30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963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Decision Rule - 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67544" y="1484784"/>
            <a:ext cx="8077200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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i="1" baseline="-25000" dirty="0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, we add </a:t>
            </a:r>
            <a:r>
              <a:rPr lang="en-US" sz="2400" i="1" dirty="0" err="1" smtClean="0">
                <a:sym typeface="Symbol"/>
              </a:rPr>
              <a:t>u</a:t>
            </a:r>
            <a:r>
              <a:rPr lang="en-US" sz="2400" i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to </a:t>
            </a:r>
            <a:r>
              <a:rPr lang="en-US" sz="2400" i="1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, and </a:t>
            </a:r>
            <a:r>
              <a:rPr lang="en-US" sz="2400" i="1" dirty="0" smtClean="0">
                <a:sym typeface="Symbol"/>
              </a:rPr>
              <a:t>f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) increases by </a:t>
            </a:r>
            <a:r>
              <a:rPr lang="en-US" sz="2400" i="1" dirty="0" err="1" smtClean="0">
                <a:sym typeface="Symbol"/>
              </a:rPr>
              <a:t>a</a:t>
            </a:r>
            <a:r>
              <a:rPr lang="en-US" sz="2400" i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&lt;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i="1" baseline="-25000" dirty="0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, we remove </a:t>
            </a:r>
            <a:r>
              <a:rPr lang="en-US" sz="2400" i="1" dirty="0" err="1" smtClean="0">
                <a:sym typeface="Symbol"/>
              </a:rPr>
              <a:t>u</a:t>
            </a:r>
            <a:r>
              <a:rPr lang="en-US" sz="2400" i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from </a:t>
            </a:r>
            <a:r>
              <a:rPr lang="en-US" sz="2400" i="1" dirty="0" smtClean="0">
                <a:sym typeface="Symbol"/>
              </a:rPr>
              <a:t>Y</a:t>
            </a:r>
            <a:r>
              <a:rPr lang="en-US" sz="2400" dirty="0" smtClean="0">
                <a:sym typeface="Symbol"/>
              </a:rPr>
              <a:t>, and </a:t>
            </a:r>
            <a:r>
              <a:rPr lang="en-US" sz="2400" i="1" dirty="0" smtClean="0">
                <a:sym typeface="Symbol"/>
              </a:rPr>
              <a:t>f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Y</a:t>
            </a:r>
            <a:r>
              <a:rPr lang="en-US" sz="2400" dirty="0" smtClean="0">
                <a:sym typeface="Symbol"/>
              </a:rPr>
              <a:t>) increases by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i="1" baseline="-25000" dirty="0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.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139952" y="2708920"/>
            <a:ext cx="576064" cy="100811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67544" y="3861048"/>
            <a:ext cx="8077200" cy="1368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+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) increases by max{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}.</a:t>
            </a:r>
            <a:endParaRPr lang="en-US" sz="2400" i="1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598134" y="4365104"/>
          <a:ext cx="3918082" cy="720080"/>
        </p:xfrm>
        <a:graphic>
          <a:graphicData uri="http://schemas.openxmlformats.org/presentationml/2006/ole">
            <p:oleObj spid="_x0000_s218114" name="Equation" r:id="rId3" imgW="2349360" imgH="431640" progId="Equation.3">
              <p:embed/>
            </p:oleObj>
          </a:graphicData>
        </a:graphic>
      </p:graphicFrame>
      <p:sp>
        <p:nvSpPr>
          <p:cNvPr id="13" name="Rounded Rectangle 12"/>
          <p:cNvSpPr/>
          <p:nvPr/>
        </p:nvSpPr>
        <p:spPr bwMode="auto">
          <a:xfrm>
            <a:off x="467544" y="5445224"/>
            <a:ext cx="8077200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n-US" sz="2400" b="1" u="sng" dirty="0" smtClean="0"/>
              <a:t>Lemma</a:t>
            </a:r>
          </a:p>
          <a:p>
            <a:pPr marL="228600" indent="-228600"/>
            <a:r>
              <a:rPr lang="en-US" sz="2400" dirty="0" smtClean="0"/>
              <a:t>The gain is always non-negative.</a:t>
            </a:r>
          </a:p>
        </p:txBody>
      </p:sp>
      <p:pic>
        <p:nvPicPr>
          <p:cNvPr id="218115" name="Picture 3" descr="C:\Users\Julia\AppData\Local\Microsoft\Windows\INetCache\IE\G8S0YYGX\coins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48680"/>
            <a:ext cx="1401911" cy="569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0" grpId="0" animBg="1"/>
      <p:bldP spid="11" grpId="0" build="allAtOnce" animBg="1"/>
      <p:bldP spid="13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Non-negativity - Proof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19138" name="Picture 2" descr="C:\Users\Julia\AppData\Local\Microsoft\Windows\INetCache\IE\F683C6P8\thumb-analysis-pictofig-hi-0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152128" cy="10906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4048" y="198884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911551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5877272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5877272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i="1" baseline="-25000" dirty="0" smtClean="0"/>
              <a:t>2</a:t>
            </a:r>
            <a:endParaRPr lang="en-US" sz="2400" b="1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907704" y="1700808"/>
            <a:ext cx="0" cy="41764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99792" y="1700808"/>
            <a:ext cx="0" cy="41764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91880" y="1700808"/>
            <a:ext cx="0" cy="41764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83968" y="1700808"/>
            <a:ext cx="0" cy="41764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76056" y="1700808"/>
            <a:ext cx="0" cy="41764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68144" y="1700808"/>
            <a:ext cx="0" cy="41764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60232" y="1700808"/>
            <a:ext cx="0" cy="41764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52320" y="1700808"/>
            <a:ext cx="0" cy="41764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43808" y="5877272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i="1" baseline="-25000" dirty="0" smtClean="0"/>
              <a:t>3</a:t>
            </a:r>
            <a:endParaRPr lang="en-US" sz="2400" b="1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3689188" y="5877272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baseline="-25000" dirty="0" smtClean="0"/>
              <a:t>4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09268" y="5877272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i="1" baseline="-25000" dirty="0" smtClean="0"/>
              <a:t>5</a:t>
            </a:r>
            <a:endParaRPr lang="en-US" sz="2400" b="1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5201356" y="5877272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i="1" baseline="-25000" dirty="0" smtClean="0"/>
              <a:t>6</a:t>
            </a:r>
            <a:endParaRPr lang="en-US" sz="2400" b="1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7644818" y="587727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i="1" baseline="-25000" dirty="0" smtClean="0"/>
              <a:t>n</a:t>
            </a:r>
            <a:endParaRPr lang="en-US" sz="2400" b="1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6871446" y="5805264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…</a:t>
            </a:r>
            <a:endParaRPr lang="en-US" sz="2400" b="1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6065452" y="5877272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i="1" baseline="-25000" dirty="0" smtClean="0"/>
              <a:t>7</a:t>
            </a:r>
            <a:endParaRPr lang="en-US" sz="2400" b="1" baseline="-25000" dirty="0"/>
          </a:p>
        </p:txBody>
      </p:sp>
      <p:grpSp>
        <p:nvGrpSpPr>
          <p:cNvPr id="92" name="Group 91"/>
          <p:cNvGrpSpPr/>
          <p:nvPr/>
        </p:nvGrpSpPr>
        <p:grpSpPr>
          <a:xfrm>
            <a:off x="1259632" y="2204864"/>
            <a:ext cx="7257734" cy="3125961"/>
            <a:chOff x="1259632" y="2204864"/>
            <a:chExt cx="7257734" cy="3125961"/>
          </a:xfrm>
        </p:grpSpPr>
        <p:grpSp>
          <p:nvGrpSpPr>
            <p:cNvPr id="59" name="Group 58"/>
            <p:cNvGrpSpPr/>
            <p:nvPr/>
          </p:nvGrpSpPr>
          <p:grpSpPr>
            <a:xfrm>
              <a:off x="1259632" y="2204864"/>
              <a:ext cx="6840760" cy="2952329"/>
              <a:chOff x="1259632" y="2204864"/>
              <a:chExt cx="6840760" cy="2952329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V="1">
                <a:off x="3491880" y="2204864"/>
                <a:ext cx="0" cy="2952328"/>
              </a:xfrm>
              <a:prstGeom prst="line">
                <a:avLst/>
              </a:prstGeom>
              <a:ln w="57150">
                <a:solidFill>
                  <a:srgbClr val="00D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/>
              <p:cNvGrpSpPr/>
              <p:nvPr/>
            </p:nvGrpSpPr>
            <p:grpSpPr>
              <a:xfrm>
                <a:off x="1259632" y="2204864"/>
                <a:ext cx="6840760" cy="2952329"/>
                <a:chOff x="1259632" y="2204864"/>
                <a:chExt cx="6840760" cy="2952329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259632" y="5157192"/>
                  <a:ext cx="648072" cy="0"/>
                </a:xfrm>
                <a:prstGeom prst="line">
                  <a:avLst/>
                </a:prstGeom>
                <a:ln w="57150">
                  <a:solidFill>
                    <a:srgbClr val="00D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1907704" y="2204864"/>
                  <a:ext cx="0" cy="2952328"/>
                </a:xfrm>
                <a:prstGeom prst="line">
                  <a:avLst/>
                </a:prstGeom>
                <a:ln w="57150">
                  <a:solidFill>
                    <a:srgbClr val="00D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1907704" y="2204864"/>
                  <a:ext cx="1584176" cy="0"/>
                </a:xfrm>
                <a:prstGeom prst="line">
                  <a:avLst/>
                </a:prstGeom>
                <a:ln w="57150">
                  <a:solidFill>
                    <a:srgbClr val="00D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3491880" y="5157192"/>
                  <a:ext cx="4608512" cy="1"/>
                </a:xfrm>
                <a:prstGeom prst="line">
                  <a:avLst/>
                </a:prstGeom>
                <a:ln w="57150">
                  <a:solidFill>
                    <a:srgbClr val="00D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TextBox 89"/>
            <p:cNvSpPr txBox="1"/>
            <p:nvPr/>
          </p:nvSpPr>
          <p:spPr>
            <a:xfrm>
              <a:off x="8172400" y="4869160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X</a:t>
              </a:r>
              <a:endParaRPr lang="en-US" sz="2400" i="1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259632" y="1887215"/>
            <a:ext cx="7272808" cy="3197969"/>
            <a:chOff x="1259632" y="1887215"/>
            <a:chExt cx="7272808" cy="3197969"/>
          </a:xfrm>
        </p:grpSpPr>
        <p:grpSp>
          <p:nvGrpSpPr>
            <p:cNvPr id="89" name="Group 88"/>
            <p:cNvGrpSpPr/>
            <p:nvPr/>
          </p:nvGrpSpPr>
          <p:grpSpPr>
            <a:xfrm>
              <a:off x="4283968" y="2132856"/>
              <a:ext cx="792088" cy="2952328"/>
              <a:chOff x="4283968" y="2132856"/>
              <a:chExt cx="792088" cy="2952328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4283968" y="5085184"/>
                <a:ext cx="79208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5076056" y="2132856"/>
                <a:ext cx="0" cy="295232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1259632" y="1887215"/>
              <a:ext cx="7272808" cy="3197969"/>
              <a:chOff x="1259632" y="1887215"/>
              <a:chExt cx="7272808" cy="3197969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259632" y="2132856"/>
                <a:ext cx="6840760" cy="2952328"/>
                <a:chOff x="1259632" y="2132856"/>
                <a:chExt cx="6840760" cy="2952328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3563888" y="2132856"/>
                  <a:ext cx="0" cy="2952328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259632" y="5085184"/>
                  <a:ext cx="72008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1979712" y="2132856"/>
                  <a:ext cx="0" cy="2952328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979712" y="2132856"/>
                  <a:ext cx="1584176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3563888" y="5085184"/>
                  <a:ext cx="72008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5076056" y="2132856"/>
                  <a:ext cx="3024336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1" name="TextBox 90"/>
              <p:cNvSpPr txBox="1"/>
              <p:nvPr/>
            </p:nvSpPr>
            <p:spPr>
              <a:xfrm>
                <a:off x="8187474" y="1887215"/>
                <a:ext cx="344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Y</a:t>
                </a:r>
                <a:endParaRPr lang="en-US" sz="2400" i="1" dirty="0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259632" y="1887215"/>
            <a:ext cx="7272808" cy="3197969"/>
            <a:chOff x="1259632" y="1887215"/>
            <a:chExt cx="7272808" cy="3197969"/>
          </a:xfrm>
        </p:grpSpPr>
        <p:grpSp>
          <p:nvGrpSpPr>
            <p:cNvPr id="88" name="Group 87"/>
            <p:cNvGrpSpPr/>
            <p:nvPr/>
          </p:nvGrpSpPr>
          <p:grpSpPr>
            <a:xfrm>
              <a:off x="4283968" y="2132856"/>
              <a:ext cx="792088" cy="2952328"/>
              <a:chOff x="4283968" y="2132856"/>
              <a:chExt cx="792088" cy="2952328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flipV="1">
                <a:off x="4283968" y="2132856"/>
                <a:ext cx="0" cy="295232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283968" y="2132856"/>
                <a:ext cx="79208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1259632" y="1887215"/>
              <a:ext cx="7272808" cy="3197969"/>
              <a:chOff x="1259632" y="1887215"/>
              <a:chExt cx="7272808" cy="3197969"/>
            </a:xfrm>
          </p:grpSpPr>
          <p:grpSp>
            <p:nvGrpSpPr>
              <p:cNvPr id="95" name="Group 86"/>
              <p:cNvGrpSpPr/>
              <p:nvPr/>
            </p:nvGrpSpPr>
            <p:grpSpPr>
              <a:xfrm>
                <a:off x="1259632" y="2132856"/>
                <a:ext cx="6840760" cy="2952328"/>
                <a:chOff x="1259632" y="2132856"/>
                <a:chExt cx="6840760" cy="2952328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3563888" y="2132856"/>
                  <a:ext cx="0" cy="2952328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259632" y="5085184"/>
                  <a:ext cx="72008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V="1">
                  <a:off x="1979712" y="2132856"/>
                  <a:ext cx="0" cy="2952328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979712" y="2132856"/>
                  <a:ext cx="1584176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3563888" y="5085184"/>
                  <a:ext cx="72008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076056" y="2132856"/>
                  <a:ext cx="3024336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TextBox 95"/>
              <p:cNvSpPr txBox="1"/>
              <p:nvPr/>
            </p:nvSpPr>
            <p:spPr>
              <a:xfrm>
                <a:off x="8187474" y="1887215"/>
                <a:ext cx="344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Y</a:t>
                </a:r>
                <a:endParaRPr lang="en-US" sz="2400" i="1" dirty="0"/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4694220" y="4005064"/>
            <a:ext cx="381836" cy="1152128"/>
            <a:chOff x="4694220" y="4005064"/>
            <a:chExt cx="381836" cy="1152128"/>
          </a:xfrm>
        </p:grpSpPr>
        <p:cxnSp>
          <p:nvCxnSpPr>
            <p:cNvPr id="106" name="Straight Arrow Connector 105"/>
            <p:cNvCxnSpPr/>
            <p:nvPr/>
          </p:nvCxnSpPr>
          <p:spPr>
            <a:xfrm flipV="1">
              <a:off x="4860032" y="4293096"/>
              <a:ext cx="0" cy="864096"/>
            </a:xfrm>
            <a:prstGeom prst="straightConnector1">
              <a:avLst/>
            </a:prstGeom>
            <a:ln w="57150">
              <a:solidFill>
                <a:srgbClr val="00D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4694220" y="4005064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</a:t>
              </a:r>
              <a:r>
                <a:rPr lang="en-US" i="1" baseline="-25000" dirty="0" smtClean="0"/>
                <a:t>5</a:t>
              </a:r>
              <a:endParaRPr lang="en-US" i="1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406188" y="2132856"/>
            <a:ext cx="381836" cy="945396"/>
            <a:chOff x="4406188" y="2132856"/>
            <a:chExt cx="381836" cy="945396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4550204" y="2132856"/>
              <a:ext cx="0" cy="64807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4406188" y="270892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b</a:t>
              </a:r>
              <a:r>
                <a:rPr lang="en-US" i="1" baseline="-25000" dirty="0" smtClean="0"/>
                <a:t>5</a:t>
              </a:r>
              <a:endParaRPr lang="en-US" i="1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263394" y="4077072"/>
            <a:ext cx="596638" cy="1008113"/>
            <a:chOff x="4551426" y="3922777"/>
            <a:chExt cx="596638" cy="1152130"/>
          </a:xfrm>
        </p:grpSpPr>
        <p:cxnSp>
          <p:nvCxnSpPr>
            <p:cNvPr id="118" name="Straight Arrow Connector 117"/>
            <p:cNvCxnSpPr/>
            <p:nvPr/>
          </p:nvCxnSpPr>
          <p:spPr>
            <a:xfrm flipV="1">
              <a:off x="4860032" y="4293105"/>
              <a:ext cx="0" cy="78180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4551426" y="3922777"/>
              <a:ext cx="596638" cy="422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(-</a:t>
              </a:r>
              <a:r>
                <a:rPr lang="en-US" i="1" dirty="0" smtClean="0"/>
                <a:t>b</a:t>
              </a:r>
              <a:r>
                <a:rPr lang="en-US" baseline="-25000" dirty="0" smtClean="0"/>
                <a:t>5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121" name="Rounded Rectangular Callout 120"/>
          <p:cNvSpPr/>
          <p:nvPr/>
        </p:nvSpPr>
        <p:spPr>
          <a:xfrm>
            <a:off x="1979712" y="1556792"/>
            <a:ext cx="6120680" cy="2016224"/>
          </a:xfrm>
          <a:prstGeom prst="wedgeRoundRectCallout">
            <a:avLst>
              <a:gd name="adj1" fmla="val -7761"/>
              <a:gd name="adj2" fmla="val 7383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i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3113749" y="1700808"/>
            <a:ext cx="3618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By </a:t>
            </a:r>
            <a:r>
              <a:rPr lang="en-US" sz="2400" dirty="0" err="1" smtClean="0"/>
              <a:t>submodularity</a:t>
            </a:r>
            <a:r>
              <a:rPr lang="en-US" sz="2400" dirty="0" smtClean="0"/>
              <a:t>: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≥ (-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23" name="Down Arrow 122"/>
          <p:cNvSpPr/>
          <p:nvPr/>
        </p:nvSpPr>
        <p:spPr>
          <a:xfrm>
            <a:off x="3275856" y="2204864"/>
            <a:ext cx="576064" cy="57606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4" name="TextBox 123"/>
          <p:cNvSpPr txBox="1"/>
          <p:nvPr/>
        </p:nvSpPr>
        <p:spPr>
          <a:xfrm>
            <a:off x="2843808" y="2780928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+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≥ 0</a:t>
            </a:r>
            <a:endParaRPr lang="en-US" sz="2400" dirty="0"/>
          </a:p>
        </p:txBody>
      </p:sp>
      <p:sp>
        <p:nvSpPr>
          <p:cNvPr id="125" name="Down Arrow 124"/>
          <p:cNvSpPr/>
          <p:nvPr/>
        </p:nvSpPr>
        <p:spPr>
          <a:xfrm rot="16200000">
            <a:off x="4644008" y="2492896"/>
            <a:ext cx="576064" cy="100811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6" name="TextBox 125"/>
          <p:cNvSpPr txBox="1"/>
          <p:nvPr/>
        </p:nvSpPr>
        <p:spPr>
          <a:xfrm>
            <a:off x="5508104" y="2751311"/>
            <a:ext cx="201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max{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} ≥ 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/>
      <p:bldP spid="123" grpId="0" animBg="1"/>
      <p:bldP spid="124" grpId="0"/>
      <p:bldP spid="125" grpId="0" animBg="1"/>
      <p:bldP spid="1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Decision Rule - Damage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20164" name="Picture 4" descr="C:\Users\Julia\AppData\Local\Microsoft\Windows\INetCache\IE\JDBY80EK\tree-42301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48680"/>
            <a:ext cx="1152128" cy="576064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 bwMode="auto">
          <a:xfrm>
            <a:off x="467544" y="1484784"/>
            <a:ext cx="8077200" cy="30243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n-US" sz="2400" b="1" u="sng" dirty="0" smtClean="0">
                <a:sym typeface="Symbol"/>
              </a:rPr>
              <a:t>When the algorithm makes the “right” decision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The algorithm adds to </a:t>
            </a:r>
            <a:r>
              <a:rPr lang="en-US" sz="2400" i="1" dirty="0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 an element </a:t>
            </a:r>
            <a:r>
              <a:rPr lang="en-US" sz="2400" i="1" dirty="0" err="1" smtClean="0">
                <a:sym typeface="Symbol"/>
              </a:rPr>
              <a:t>u</a:t>
            </a:r>
            <a:r>
              <a:rPr lang="en-US" sz="2400" i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 </a:t>
            </a:r>
            <a:r>
              <a:rPr lang="en-US" sz="2400" i="1" dirty="0" smtClean="0">
                <a:sym typeface="Symbol"/>
              </a:rPr>
              <a:t>OPT</a:t>
            </a:r>
            <a:r>
              <a:rPr lang="en-US" sz="2400" dirty="0" smtClean="0">
                <a:sym typeface="Symbol"/>
              </a:rPr>
              <a:t>, or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The algorithm removes from </a:t>
            </a:r>
            <a:r>
              <a:rPr lang="en-US" sz="2400" i="1" dirty="0" smtClean="0">
                <a:sym typeface="Symbol"/>
              </a:rPr>
              <a:t>Y</a:t>
            </a:r>
            <a:r>
              <a:rPr lang="en-US" sz="2400" dirty="0" smtClean="0">
                <a:sym typeface="Symbol"/>
              </a:rPr>
              <a:t> an element </a:t>
            </a:r>
            <a:r>
              <a:rPr lang="en-US" sz="2400" i="1" dirty="0" err="1" smtClean="0">
                <a:sym typeface="Symbol"/>
              </a:rPr>
              <a:t>u</a:t>
            </a:r>
            <a:r>
              <a:rPr lang="en-US" sz="2400" i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 </a:t>
            </a:r>
            <a:r>
              <a:rPr lang="en-US" sz="2400" i="1" dirty="0" smtClean="0">
                <a:sym typeface="Symbol"/>
              </a:rPr>
              <a:t>OPT</a:t>
            </a:r>
            <a:r>
              <a:rPr lang="en-US" sz="2400" dirty="0" smtClean="0">
                <a:sym typeface="Symbol"/>
              </a:rPr>
              <a:t>.</a:t>
            </a:r>
          </a:p>
          <a:p>
            <a:pPr marL="228600" indent="-228600"/>
            <a:endParaRPr lang="en-US" sz="2400" dirty="0" smtClean="0">
              <a:sym typeface="Symbol"/>
            </a:endParaRPr>
          </a:p>
          <a:p>
            <a:pPr marL="228600" indent="-228600"/>
            <a:endParaRPr lang="en-US" sz="2400" dirty="0" smtClean="0">
              <a:sym typeface="Symbol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400" i="1" dirty="0" smtClean="0">
                <a:sym typeface="Symbol"/>
              </a:rPr>
              <a:t>HYB</a:t>
            </a:r>
            <a:r>
              <a:rPr lang="en-US" sz="2400" dirty="0" smtClean="0">
                <a:sym typeface="Symbol"/>
              </a:rPr>
              <a:t> does not change.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No damage.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139952" y="2924944"/>
            <a:ext cx="576064" cy="5040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ounded Rectangle 11"/>
          <p:cNvSpPr/>
          <p:nvPr/>
        </p:nvSpPr>
        <p:spPr bwMode="auto">
          <a:xfrm>
            <a:off x="467544" y="5013176"/>
            <a:ext cx="2160240" cy="1368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n-US" sz="2400" b="1" u="sng" dirty="0" smtClean="0">
                <a:sym typeface="Symbol"/>
              </a:rPr>
              <a:t>Summary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Gain ≥ 0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Damage = 0</a:t>
            </a:r>
          </a:p>
        </p:txBody>
      </p:sp>
      <p:sp>
        <p:nvSpPr>
          <p:cNvPr id="13" name="Down Arrow 12"/>
          <p:cNvSpPr/>
          <p:nvPr/>
        </p:nvSpPr>
        <p:spPr>
          <a:xfrm rot="16200000">
            <a:off x="2843808" y="5337212"/>
            <a:ext cx="57606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ounded Rectangle 13"/>
          <p:cNvSpPr/>
          <p:nvPr/>
        </p:nvSpPr>
        <p:spPr bwMode="auto">
          <a:xfrm>
            <a:off x="3635896" y="5445224"/>
            <a:ext cx="4968552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n-US" sz="2400" dirty="0" smtClean="0">
                <a:sym typeface="Symbol"/>
              </a:rPr>
              <a:t>Gain ≥ </a:t>
            </a:r>
            <a:r>
              <a:rPr lang="en-US" sz="2400" i="1" dirty="0" smtClean="0">
                <a:sym typeface="Symbol"/>
              </a:rPr>
              <a:t>c</a:t>
            </a:r>
            <a:r>
              <a:rPr lang="en-US" sz="2400" dirty="0" smtClean="0">
                <a:sym typeface="Symbol"/>
              </a:rPr>
              <a:t> ∙ Damage	for every </a:t>
            </a:r>
            <a:r>
              <a:rPr lang="en-US" sz="2400" i="1" dirty="0" smtClean="0">
                <a:sym typeface="Symbol"/>
              </a:rPr>
              <a:t>c</a:t>
            </a:r>
            <a:r>
              <a:rPr lang="en-US" sz="2400" dirty="0" smtClean="0">
                <a:sym typeface="Symbol"/>
              </a:rPr>
              <a:t> &gt;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 animBg="1"/>
      <p:bldP spid="11" grpId="0" animBg="1"/>
      <p:bldP spid="12" grpId="0" uiExpand="1" build="allAtOnce" animBg="1"/>
      <p:bldP spid="13" grpId="0" animBg="1"/>
      <p:bldP spid="14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Wrong Decision - Damage Control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048" y="198884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911551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5877272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5877272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i="1" baseline="-25000" dirty="0" smtClean="0"/>
              <a:t>2</a:t>
            </a:r>
            <a:endParaRPr lang="en-US" sz="2400" b="1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907704" y="1700808"/>
            <a:ext cx="0" cy="41764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99792" y="1700808"/>
            <a:ext cx="0" cy="41764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91880" y="1700808"/>
            <a:ext cx="0" cy="41764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83968" y="1700808"/>
            <a:ext cx="0" cy="41764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76056" y="1700808"/>
            <a:ext cx="0" cy="41764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68144" y="1700808"/>
            <a:ext cx="0" cy="41764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60232" y="1700808"/>
            <a:ext cx="0" cy="41764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52320" y="1700808"/>
            <a:ext cx="0" cy="41764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43808" y="5877272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i="1" baseline="-25000" dirty="0" smtClean="0"/>
              <a:t>3</a:t>
            </a:r>
            <a:endParaRPr lang="en-US" sz="2400" b="1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3689188" y="5877272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baseline="-25000" dirty="0" smtClean="0"/>
              <a:t>4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09268" y="5877272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i="1" baseline="-25000" dirty="0" smtClean="0"/>
              <a:t>5</a:t>
            </a:r>
            <a:endParaRPr lang="en-US" sz="2400" b="1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5201356" y="5877272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i="1" baseline="-25000" dirty="0" smtClean="0"/>
              <a:t>6</a:t>
            </a:r>
            <a:endParaRPr lang="en-US" sz="2400" b="1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7644818" y="587727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i="1" baseline="-25000" dirty="0" smtClean="0"/>
              <a:t>n</a:t>
            </a:r>
            <a:endParaRPr lang="en-US" sz="2400" b="1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6871446" y="5805264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…</a:t>
            </a:r>
            <a:endParaRPr lang="en-US" sz="2400" b="1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6065452" y="5877272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i="1" baseline="-25000" dirty="0" smtClean="0"/>
              <a:t>7</a:t>
            </a:r>
            <a:endParaRPr lang="en-US" sz="2400" b="1" baseline="-25000" dirty="0"/>
          </a:p>
        </p:txBody>
      </p:sp>
      <p:grpSp>
        <p:nvGrpSpPr>
          <p:cNvPr id="3" name="Group 91"/>
          <p:cNvGrpSpPr/>
          <p:nvPr/>
        </p:nvGrpSpPr>
        <p:grpSpPr>
          <a:xfrm>
            <a:off x="1259632" y="2204864"/>
            <a:ext cx="7257734" cy="3125961"/>
            <a:chOff x="1259632" y="2204864"/>
            <a:chExt cx="7257734" cy="3125961"/>
          </a:xfrm>
        </p:grpSpPr>
        <p:grpSp>
          <p:nvGrpSpPr>
            <p:cNvPr id="5" name="Group 58"/>
            <p:cNvGrpSpPr/>
            <p:nvPr/>
          </p:nvGrpSpPr>
          <p:grpSpPr>
            <a:xfrm>
              <a:off x="1259632" y="2204864"/>
              <a:ext cx="6840760" cy="2952328"/>
              <a:chOff x="1259632" y="2204864"/>
              <a:chExt cx="6840760" cy="2952328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V="1">
                <a:off x="3491880" y="2204864"/>
                <a:ext cx="0" cy="2952328"/>
              </a:xfrm>
              <a:prstGeom prst="line">
                <a:avLst/>
              </a:prstGeom>
              <a:ln w="57150">
                <a:solidFill>
                  <a:srgbClr val="00D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2"/>
              <p:cNvGrpSpPr/>
              <p:nvPr/>
            </p:nvGrpSpPr>
            <p:grpSpPr>
              <a:xfrm>
                <a:off x="1259632" y="2204864"/>
                <a:ext cx="6840760" cy="2952328"/>
                <a:chOff x="1259632" y="2204864"/>
                <a:chExt cx="6840760" cy="2952328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259632" y="5157192"/>
                  <a:ext cx="648072" cy="0"/>
                </a:xfrm>
                <a:prstGeom prst="line">
                  <a:avLst/>
                </a:prstGeom>
                <a:ln w="57150">
                  <a:solidFill>
                    <a:srgbClr val="00D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1907704" y="2204864"/>
                  <a:ext cx="0" cy="2952328"/>
                </a:xfrm>
                <a:prstGeom prst="line">
                  <a:avLst/>
                </a:prstGeom>
                <a:ln w="57150">
                  <a:solidFill>
                    <a:srgbClr val="00D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1907704" y="2204864"/>
                  <a:ext cx="1584176" cy="0"/>
                </a:xfrm>
                <a:prstGeom prst="line">
                  <a:avLst/>
                </a:prstGeom>
                <a:ln w="57150">
                  <a:solidFill>
                    <a:srgbClr val="00D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491880" y="5157192"/>
                  <a:ext cx="4608512" cy="0"/>
                </a:xfrm>
                <a:prstGeom prst="line">
                  <a:avLst/>
                </a:prstGeom>
                <a:ln w="57150">
                  <a:solidFill>
                    <a:srgbClr val="00D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TextBox 89"/>
            <p:cNvSpPr txBox="1"/>
            <p:nvPr/>
          </p:nvSpPr>
          <p:spPr>
            <a:xfrm>
              <a:off x="8172400" y="4869160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X</a:t>
              </a:r>
              <a:endParaRPr lang="en-US" sz="2400" i="1" dirty="0"/>
            </a:p>
          </p:txBody>
        </p:sp>
      </p:grpSp>
      <p:grpSp>
        <p:nvGrpSpPr>
          <p:cNvPr id="17" name="Group 102"/>
          <p:cNvGrpSpPr/>
          <p:nvPr/>
        </p:nvGrpSpPr>
        <p:grpSpPr>
          <a:xfrm>
            <a:off x="1259632" y="1887215"/>
            <a:ext cx="7257734" cy="3197969"/>
            <a:chOff x="1259632" y="1887215"/>
            <a:chExt cx="7257734" cy="3197969"/>
          </a:xfrm>
        </p:grpSpPr>
        <p:grpSp>
          <p:nvGrpSpPr>
            <p:cNvPr id="18" name="Group 87"/>
            <p:cNvGrpSpPr/>
            <p:nvPr/>
          </p:nvGrpSpPr>
          <p:grpSpPr>
            <a:xfrm>
              <a:off x="4283968" y="2132856"/>
              <a:ext cx="792088" cy="2952328"/>
              <a:chOff x="4283968" y="2132856"/>
              <a:chExt cx="792088" cy="2952328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flipV="1">
                <a:off x="4283968" y="2132856"/>
                <a:ext cx="0" cy="295232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283968" y="2132856"/>
                <a:ext cx="79208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93"/>
            <p:cNvGrpSpPr/>
            <p:nvPr/>
          </p:nvGrpSpPr>
          <p:grpSpPr>
            <a:xfrm>
              <a:off x="1259632" y="1887215"/>
              <a:ext cx="7257734" cy="3197969"/>
              <a:chOff x="1259632" y="1887215"/>
              <a:chExt cx="7257734" cy="3197969"/>
            </a:xfrm>
          </p:grpSpPr>
          <p:grpSp>
            <p:nvGrpSpPr>
              <p:cNvPr id="22" name="Group 86"/>
              <p:cNvGrpSpPr/>
              <p:nvPr/>
            </p:nvGrpSpPr>
            <p:grpSpPr>
              <a:xfrm>
                <a:off x="1259632" y="2132856"/>
                <a:ext cx="6840760" cy="2952328"/>
                <a:chOff x="1259632" y="2132856"/>
                <a:chExt cx="6840760" cy="2952328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3563888" y="2132856"/>
                  <a:ext cx="0" cy="2952328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259632" y="5085184"/>
                  <a:ext cx="72008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V="1">
                  <a:off x="1979712" y="2132856"/>
                  <a:ext cx="0" cy="2952328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979712" y="2132856"/>
                  <a:ext cx="1584176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3563888" y="5085184"/>
                  <a:ext cx="72008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076056" y="2132856"/>
                  <a:ext cx="3024336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TextBox 95"/>
              <p:cNvSpPr txBox="1"/>
              <p:nvPr/>
            </p:nvSpPr>
            <p:spPr>
              <a:xfrm>
                <a:off x="8172400" y="1887215"/>
                <a:ext cx="344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Y</a:t>
                </a:r>
                <a:endParaRPr lang="en-US" sz="2400" i="1" dirty="0"/>
              </a:p>
            </p:txBody>
          </p:sp>
        </p:grpSp>
      </p:grpSp>
      <p:grpSp>
        <p:nvGrpSpPr>
          <p:cNvPr id="23" name="Group 112"/>
          <p:cNvGrpSpPr/>
          <p:nvPr/>
        </p:nvGrpSpPr>
        <p:grpSpPr>
          <a:xfrm>
            <a:off x="4694220" y="4005064"/>
            <a:ext cx="381836" cy="1152128"/>
            <a:chOff x="4694220" y="4005064"/>
            <a:chExt cx="381836" cy="1152128"/>
          </a:xfrm>
        </p:grpSpPr>
        <p:cxnSp>
          <p:nvCxnSpPr>
            <p:cNvPr id="106" name="Straight Arrow Connector 105"/>
            <p:cNvCxnSpPr/>
            <p:nvPr/>
          </p:nvCxnSpPr>
          <p:spPr>
            <a:xfrm flipV="1">
              <a:off x="4860032" y="4293096"/>
              <a:ext cx="0" cy="864096"/>
            </a:xfrm>
            <a:prstGeom prst="straightConnector1">
              <a:avLst/>
            </a:prstGeom>
            <a:ln w="57150">
              <a:solidFill>
                <a:srgbClr val="00D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4694220" y="4005064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</a:t>
              </a:r>
              <a:r>
                <a:rPr lang="en-US" i="1" baseline="-25000" dirty="0" smtClean="0"/>
                <a:t>5</a:t>
              </a:r>
              <a:endParaRPr lang="en-US" i="1" dirty="0"/>
            </a:p>
          </p:txBody>
        </p:sp>
      </p:grpSp>
      <p:grpSp>
        <p:nvGrpSpPr>
          <p:cNvPr id="24" name="Group 111"/>
          <p:cNvGrpSpPr/>
          <p:nvPr/>
        </p:nvGrpSpPr>
        <p:grpSpPr>
          <a:xfrm>
            <a:off x="4694220" y="2132856"/>
            <a:ext cx="381836" cy="945396"/>
            <a:chOff x="4406188" y="2132856"/>
            <a:chExt cx="381836" cy="945396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4550204" y="2132856"/>
              <a:ext cx="0" cy="64807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4406188" y="270892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b</a:t>
              </a:r>
              <a:r>
                <a:rPr lang="en-US" i="1" baseline="-25000" dirty="0" smtClean="0"/>
                <a:t>5</a:t>
              </a:r>
              <a:endParaRPr lang="en-US" i="1" dirty="0"/>
            </a:p>
          </p:txBody>
        </p:sp>
      </p:grpSp>
      <p:pic>
        <p:nvPicPr>
          <p:cNvPr id="74" name="Picture 4" descr="C:\Users\Julia\AppData\Local\Microsoft\Windows\INetCache\IE\JDBY80EK\tree-42301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48680"/>
            <a:ext cx="1152128" cy="576064"/>
          </a:xfrm>
          <a:prstGeom prst="rect">
            <a:avLst/>
          </a:prstGeom>
          <a:noFill/>
        </p:spPr>
      </p:pic>
      <p:grpSp>
        <p:nvGrpSpPr>
          <p:cNvPr id="117" name="Group 116"/>
          <p:cNvGrpSpPr/>
          <p:nvPr/>
        </p:nvGrpSpPr>
        <p:grpSpPr>
          <a:xfrm>
            <a:off x="1331640" y="2090465"/>
            <a:ext cx="6773344" cy="2957023"/>
            <a:chOff x="1331640" y="2090465"/>
            <a:chExt cx="6773344" cy="2957023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4355976" y="2090465"/>
              <a:ext cx="71323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oup 115"/>
            <p:cNvGrpSpPr/>
            <p:nvPr/>
          </p:nvGrpSpPr>
          <p:grpSpPr>
            <a:xfrm>
              <a:off x="1331640" y="2090465"/>
              <a:ext cx="6773344" cy="2957023"/>
              <a:chOff x="1331640" y="2090465"/>
              <a:chExt cx="6773344" cy="2957023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1331640" y="2090465"/>
                <a:ext cx="6773344" cy="2957023"/>
                <a:chOff x="1331640" y="2090465"/>
                <a:chExt cx="6773344" cy="2957023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 flipV="1">
                  <a:off x="4355976" y="2090465"/>
                  <a:ext cx="0" cy="295232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3635896" y="2090465"/>
                  <a:ext cx="0" cy="295232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331640" y="5042793"/>
                  <a:ext cx="72008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2051720" y="2090465"/>
                  <a:ext cx="0" cy="295232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051720" y="2090465"/>
                  <a:ext cx="158417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3635896" y="5042793"/>
                  <a:ext cx="72008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5076056" y="5047488"/>
                  <a:ext cx="157276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5076056" y="2093976"/>
                  <a:ext cx="0" cy="295232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6660232" y="2093976"/>
                  <a:ext cx="0" cy="295232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6660232" y="2093976"/>
                  <a:ext cx="144475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TextBox 114"/>
              <p:cNvSpPr txBox="1"/>
              <p:nvPr/>
            </p:nvSpPr>
            <p:spPr>
              <a:xfrm>
                <a:off x="6660232" y="3419708"/>
                <a:ext cx="566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HYB</a:t>
                </a:r>
                <a:endParaRPr lang="en-US" i="1" dirty="0"/>
              </a:p>
            </p:txBody>
          </p:sp>
        </p:grpSp>
      </p:grpSp>
      <p:cxnSp>
        <p:nvCxnSpPr>
          <p:cNvPr id="127" name="Straight Arrow Connector 126"/>
          <p:cNvCxnSpPr/>
          <p:nvPr/>
        </p:nvCxnSpPr>
        <p:spPr>
          <a:xfrm flipV="1">
            <a:off x="4550204" y="4509120"/>
            <a:ext cx="0" cy="54864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ular Callout 130"/>
          <p:cNvSpPr/>
          <p:nvPr/>
        </p:nvSpPr>
        <p:spPr>
          <a:xfrm>
            <a:off x="4067944" y="1340768"/>
            <a:ext cx="1656184" cy="576064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(-Damage)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1331640" y="2093976"/>
            <a:ext cx="6773344" cy="2957023"/>
            <a:chOff x="1331640" y="2093976"/>
            <a:chExt cx="6773344" cy="2957023"/>
          </a:xfrm>
        </p:grpSpPr>
        <p:cxnSp>
          <p:nvCxnSpPr>
            <p:cNvPr id="138" name="Straight Connector 137"/>
            <p:cNvCxnSpPr/>
            <p:nvPr/>
          </p:nvCxnSpPr>
          <p:spPr>
            <a:xfrm flipV="1">
              <a:off x="3635896" y="2093976"/>
              <a:ext cx="0" cy="295232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331640" y="5046304"/>
              <a:ext cx="7200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2051720" y="2093976"/>
              <a:ext cx="0" cy="295232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2051720" y="2093976"/>
              <a:ext cx="15841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635896" y="5046304"/>
              <a:ext cx="1828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5076056" y="5050999"/>
              <a:ext cx="157276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6660232" y="2097487"/>
              <a:ext cx="0" cy="295232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660232" y="2097487"/>
              <a:ext cx="14447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6660232" y="3423219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HYB</a:t>
              </a:r>
              <a:endParaRPr lang="en-US" i="1" dirty="0"/>
            </a:p>
          </p:txBody>
        </p:sp>
      </p:grpSp>
      <p:sp>
        <p:nvSpPr>
          <p:cNvPr id="147" name="Rounded Rectangular Callout 146"/>
          <p:cNvSpPr/>
          <p:nvPr/>
        </p:nvSpPr>
        <p:spPr>
          <a:xfrm>
            <a:off x="4067944" y="5301208"/>
            <a:ext cx="1656184" cy="576064"/>
          </a:xfrm>
          <a:prstGeom prst="wedgeRoundRectCallout">
            <a:avLst>
              <a:gd name="adj1" fmla="val -20833"/>
              <a:gd name="adj2" fmla="val -6316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Damage</a:t>
            </a:r>
            <a:endParaRPr lang="en-US" sz="2400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4572000" y="2088272"/>
            <a:ext cx="0" cy="54864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ular Callout 120"/>
          <p:cNvSpPr/>
          <p:nvPr/>
        </p:nvSpPr>
        <p:spPr>
          <a:xfrm>
            <a:off x="1043608" y="1268760"/>
            <a:ext cx="7056784" cy="2304256"/>
          </a:xfrm>
          <a:prstGeom prst="wedgeRoundRectCallout">
            <a:avLst>
              <a:gd name="adj1" fmla="val 6908"/>
              <a:gd name="adj2" fmla="val 7094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i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2704215" y="1412776"/>
            <a:ext cx="4100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By </a:t>
            </a:r>
            <a:r>
              <a:rPr lang="en-US" sz="2400" dirty="0" err="1" smtClean="0"/>
              <a:t>submodularity</a:t>
            </a:r>
            <a:r>
              <a:rPr lang="en-US" sz="2400" dirty="0" smtClean="0"/>
              <a:t>: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≥ Damage</a:t>
            </a:r>
            <a:endParaRPr lang="en-US" sz="2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1115616" y="2228671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Lemma</a:t>
            </a:r>
            <a:endParaRPr lang="en-US" sz="2400" dirty="0" smtClean="0"/>
          </a:p>
          <a:p>
            <a:r>
              <a:rPr lang="en-US" sz="2400" dirty="0" smtClean="0"/>
              <a:t>When making a wrong decision, the damage is at most the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or </a:t>
            </a:r>
            <a:r>
              <a:rPr lang="en-US" sz="2400" i="1" dirty="0" smtClean="0"/>
              <a:t>b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corresponding to the other decision.</a:t>
            </a:r>
            <a:endParaRPr lang="en-US" sz="2400" dirty="0"/>
          </a:p>
        </p:txBody>
      </p:sp>
      <p:sp>
        <p:nvSpPr>
          <p:cNvPr id="123" name="Down Arrow 122"/>
          <p:cNvSpPr/>
          <p:nvPr/>
        </p:nvSpPr>
        <p:spPr>
          <a:xfrm>
            <a:off x="4355976" y="1916832"/>
            <a:ext cx="576064" cy="57606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47" grpId="0" animBg="1"/>
      <p:bldP spid="121" grpId="0" animBg="1"/>
      <p:bldP spid="122" grpId="0"/>
      <p:bldP spid="124" grpId="0"/>
      <p:bldP spid="1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the 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67544" y="1484784"/>
            <a:ext cx="8077200" cy="17281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n-US" sz="2400" b="1" u="sng" dirty="0" smtClean="0">
                <a:sym typeface="Symbol"/>
              </a:rPr>
              <a:t>When the algorithm makes the “wrong” decision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The damage is upper bounded by either </a:t>
            </a:r>
            <a:r>
              <a:rPr lang="en-US" sz="2400" i="1" dirty="0" err="1" smtClean="0">
                <a:sym typeface="Symbol"/>
              </a:rPr>
              <a:t>a</a:t>
            </a:r>
            <a:r>
              <a:rPr lang="en-US" sz="2400" i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or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i="1" baseline="-25000" dirty="0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.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100" dirty="0" smtClean="0">
              <a:sym typeface="Symbol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The gain is                    .</a:t>
            </a:r>
          </a:p>
        </p:txBody>
      </p:sp>
      <p:pic>
        <p:nvPicPr>
          <p:cNvPr id="5" name="Picture 10" descr="C:\Documents and Settings\moranfe\Local Settings\Temporary Internet Files\Content.IE5\AXLZ32D6\MCBS01872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3533" y="500042"/>
            <a:ext cx="1442923" cy="1027786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1259632" y="3429000"/>
            <a:ext cx="576064" cy="79208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ounded Rectangle 7"/>
          <p:cNvSpPr/>
          <p:nvPr/>
        </p:nvSpPr>
        <p:spPr bwMode="auto">
          <a:xfrm>
            <a:off x="467544" y="4365104"/>
            <a:ext cx="2160240" cy="15121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 algn="r"/>
            <a:endParaRPr lang="en-US" sz="2400" dirty="0" smtClean="0">
              <a:sym typeface="Symbol"/>
            </a:endParaRPr>
          </a:p>
          <a:p>
            <a:pPr marL="228600" indent="-228600" algn="r"/>
            <a:endParaRPr lang="en-US" sz="2400" dirty="0" smtClean="0">
              <a:sym typeface="Symbol"/>
            </a:endParaRPr>
          </a:p>
          <a:p>
            <a:pPr marL="228600" indent="-228600" algn="ctr"/>
            <a:r>
              <a:rPr lang="en-US" sz="2400" dirty="0" smtClean="0">
                <a:sym typeface="Symbol"/>
              </a:rPr>
              <a:t>(i.e., </a:t>
            </a:r>
            <a:r>
              <a:rPr lang="en-US" sz="2400" i="1" dirty="0" smtClean="0">
                <a:sym typeface="Symbol"/>
              </a:rPr>
              <a:t>c</a:t>
            </a:r>
            <a:r>
              <a:rPr lang="en-US" sz="2400" dirty="0" smtClean="0">
                <a:sym typeface="Symbol"/>
              </a:rPr>
              <a:t> = ½).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02269" y="4509120"/>
          <a:ext cx="1881499" cy="720080"/>
        </p:xfrm>
        <a:graphic>
          <a:graphicData uri="http://schemas.openxmlformats.org/presentationml/2006/ole">
            <p:oleObj spid="_x0000_s221186" name="Equation" r:id="rId4" imgW="1028520" imgH="39348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67744" y="2420888"/>
          <a:ext cx="1224136" cy="665758"/>
        </p:xfrm>
        <a:graphic>
          <a:graphicData uri="http://schemas.openxmlformats.org/presentationml/2006/ole">
            <p:oleObj spid="_x0000_s221187" name="Equation" r:id="rId5" imgW="723600" imgH="393480" progId="Equation.3">
              <p:embed/>
            </p:oleObj>
          </a:graphicData>
        </a:graphic>
      </p:graphicFrame>
      <p:sp>
        <p:nvSpPr>
          <p:cNvPr id="11" name="Rounded Rectangle 10"/>
          <p:cNvSpPr/>
          <p:nvPr/>
        </p:nvSpPr>
        <p:spPr bwMode="auto">
          <a:xfrm>
            <a:off x="4211960" y="4365104"/>
            <a:ext cx="4320480" cy="15121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 algn="r"/>
            <a:endParaRPr lang="en-US" sz="2400" dirty="0" smtClean="0">
              <a:sym typeface="Symbo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048" y="4437112"/>
            <a:ext cx="2833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/>
            <a:r>
              <a:rPr lang="en-US" sz="2400" b="1" u="sng" dirty="0" smtClean="0">
                <a:sym typeface="Symbol"/>
              </a:rPr>
              <a:t>Approximation Ratio</a:t>
            </a:r>
          </a:p>
        </p:txBody>
      </p:sp>
      <p:graphicFrame>
        <p:nvGraphicFramePr>
          <p:cNvPr id="221188" name="Object 4"/>
          <p:cNvGraphicFramePr>
            <a:graphicFrameLocks noChangeAspect="1"/>
          </p:cNvGraphicFramePr>
          <p:nvPr/>
        </p:nvGraphicFramePr>
        <p:xfrm>
          <a:off x="5431432" y="4941888"/>
          <a:ext cx="2020888" cy="665162"/>
        </p:xfrm>
        <a:graphic>
          <a:graphicData uri="http://schemas.openxmlformats.org/presentationml/2006/ole">
            <p:oleObj spid="_x0000_s221188" name="Equation" r:id="rId6" imgW="1193760" imgH="393480" progId="Equation.3">
              <p:embed/>
            </p:oleObj>
          </a:graphicData>
        </a:graphic>
      </p:graphicFrame>
      <p:sp>
        <p:nvSpPr>
          <p:cNvPr id="14" name="Down Arrow 13"/>
          <p:cNvSpPr/>
          <p:nvPr/>
        </p:nvSpPr>
        <p:spPr>
          <a:xfrm rot="16200000">
            <a:off x="3167844" y="4365104"/>
            <a:ext cx="576064" cy="136815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animBg="1"/>
      <p:bldP spid="8" grpId="0" uiExpand="1" build="allAtOnce" animBg="1"/>
      <p:bldP spid="11" grpId="0" build="allAtOnce" animBg="1"/>
      <p:bldP spid="12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683568" y="1700808"/>
            <a:ext cx="3600400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sym typeface="Symbol"/>
              </a:rPr>
              <a:t>If </a:t>
            </a:r>
            <a:r>
              <a:rPr lang="en-US" sz="2400" i="1" dirty="0" err="1" smtClean="0">
                <a:sym typeface="Symbol"/>
              </a:rPr>
              <a:t>a</a:t>
            </a:r>
            <a:r>
              <a:rPr lang="en-US" sz="2400" i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is much larger than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i="1" baseline="-25000" dirty="0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   (or the other way around).</a:t>
            </a:r>
          </a:p>
        </p:txBody>
      </p:sp>
      <p:sp>
        <p:nvSpPr>
          <p:cNvPr id="8" name="Down Arrow 7"/>
          <p:cNvSpPr/>
          <p:nvPr/>
        </p:nvSpPr>
        <p:spPr>
          <a:xfrm>
            <a:off x="2123728" y="2852936"/>
            <a:ext cx="576064" cy="93610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ounded Rectangle 8"/>
          <p:cNvSpPr/>
          <p:nvPr/>
        </p:nvSpPr>
        <p:spPr bwMode="auto">
          <a:xfrm>
            <a:off x="467544" y="3933056"/>
            <a:ext cx="3960440" cy="24482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sym typeface="Symbol"/>
              </a:rPr>
              <a:t>Even if our decision rule makes a wrong decision: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The gain </a:t>
            </a:r>
            <a:r>
              <a:rPr lang="en-US" sz="2400" i="1" dirty="0" err="1" smtClean="0">
                <a:sym typeface="Symbol"/>
              </a:rPr>
              <a:t>a</a:t>
            </a:r>
            <a:r>
              <a:rPr lang="en-US" sz="2400" i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/2 is much larger than the damage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i="1" baseline="-25000" dirty="0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Allows a larger </a:t>
            </a:r>
            <a:r>
              <a:rPr lang="en-US" sz="2400" i="1" dirty="0" smtClean="0">
                <a:sym typeface="Symbol"/>
              </a:rPr>
              <a:t>c</a:t>
            </a:r>
            <a:r>
              <a:rPr lang="en-US" sz="2400" dirty="0" smtClean="0">
                <a:sym typeface="Symbol"/>
              </a:rPr>
              <a:t>.</a:t>
            </a:r>
          </a:p>
        </p:txBody>
      </p:sp>
      <p:pic>
        <p:nvPicPr>
          <p:cNvPr id="222211" name="Picture 3" descr="C:\Users\Julia\AppData\Local\Microsoft\Windows\INetCache\IE\G8S0YYGX\thinking1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116632"/>
            <a:ext cx="1512168" cy="1542872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 bwMode="auto">
          <a:xfrm>
            <a:off x="5508104" y="1700808"/>
            <a:ext cx="2808312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sym typeface="Symbol"/>
              </a:rPr>
              <a:t>If </a:t>
            </a:r>
            <a:r>
              <a:rPr lang="en-US" sz="2400" i="1" dirty="0" err="1" smtClean="0">
                <a:sym typeface="Symbol"/>
              </a:rPr>
              <a:t>a</a:t>
            </a:r>
            <a:r>
              <a:rPr lang="en-US" sz="2400" i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and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i="1" baseline="-25000" dirty="0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are close.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660232" y="2852936"/>
            <a:ext cx="576064" cy="93610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860032" y="3933056"/>
            <a:ext cx="4032448" cy="24482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Both decisions result in a similar gain.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Making the wrong decision is problematic.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We should give each decision some probability.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8" grpId="0" animBg="1"/>
      <p:bldP spid="9" grpId="0" build="allAtOnce" animBg="1"/>
      <p:bldP spid="11" grpId="0" build="allAtOnce" animBg="1"/>
      <p:bldP spid="12" grpId="0" animBg="1"/>
      <p:bldP spid="1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 bwMode="auto">
          <a:xfrm>
            <a:off x="455240" y="5157192"/>
            <a:ext cx="8077200" cy="11437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</a:pPr>
            <a:endParaRPr lang="en-US" sz="2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Decision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 descr="C:\Users\Julia\AppData\Local\Microsoft\Windows\INetCache\IE\O17CPHQR\Two-red-dic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76672"/>
            <a:ext cx="1022980" cy="719982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 bwMode="auto">
          <a:xfrm>
            <a:off x="467544" y="1484784"/>
            <a:ext cx="8077200" cy="27363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i="1" dirty="0" smtClean="0"/>
              <a:t>b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≤ 0, add </a:t>
            </a:r>
            <a:r>
              <a:rPr lang="en-US" sz="2400" i="1" dirty="0" err="1" smtClean="0">
                <a:sym typeface="Symbol"/>
              </a:rPr>
              <a:t>u</a:t>
            </a:r>
            <a:r>
              <a:rPr lang="en-US" sz="2400" i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to </a:t>
            </a:r>
            <a:r>
              <a:rPr lang="en-US" sz="2400" i="1" dirty="0" smtClean="0">
                <a:sym typeface="Symbol"/>
              </a:rPr>
              <a:t>X.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≤ 0, remove </a:t>
            </a:r>
            <a:r>
              <a:rPr lang="en-US" sz="2400" i="1" dirty="0" err="1" smtClean="0">
                <a:sym typeface="Symbol"/>
              </a:rPr>
              <a:t>u</a:t>
            </a:r>
            <a:r>
              <a:rPr lang="en-US" sz="2400" i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from </a:t>
            </a:r>
            <a:r>
              <a:rPr lang="en-US" sz="2400" i="1" dirty="0" smtClean="0">
                <a:sym typeface="Symbol"/>
              </a:rPr>
              <a:t>Y.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Otherwise:</a:t>
            </a:r>
            <a:endParaRPr lang="en-US" sz="2000" dirty="0" smtClean="0">
              <a:solidFill>
                <a:schemeClr val="tx1"/>
              </a:solidFill>
              <a:cs typeface="Arial" pitchFamily="34" charset="0"/>
              <a:sym typeface="Symbol"/>
            </a:endParaRP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With probability 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	 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add </a:t>
            </a:r>
            <a:r>
              <a:rPr lang="en-US" sz="2400" i="1" dirty="0" err="1" smtClean="0">
                <a:solidFill>
                  <a:schemeClr val="tx1"/>
                </a:solidFill>
                <a:cs typeface="Arial" pitchFamily="34" charset="0"/>
                <a:sym typeface="Symbol"/>
              </a:rPr>
              <a:t>u</a:t>
            </a:r>
            <a:r>
              <a:rPr lang="en-US" sz="2400" i="1" baseline="-25000" dirty="0" err="1" smtClean="0">
                <a:solidFill>
                  <a:schemeClr val="tx1"/>
                </a:solidFill>
                <a:cs typeface="Arial" pitchFamily="34" charset="0"/>
                <a:sym typeface="Symbol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 to 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X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.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endParaRPr lang="en-US" sz="800" dirty="0" smtClean="0">
              <a:solidFill>
                <a:schemeClr val="tx1"/>
              </a:solidFill>
              <a:cs typeface="Arial" pitchFamily="34" charset="0"/>
              <a:sym typeface="Symbol"/>
            </a:endParaRP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Otherwise (with probability	       ) remove </a:t>
            </a:r>
            <a:r>
              <a:rPr lang="en-US" sz="2400" i="1" dirty="0" err="1" smtClean="0">
                <a:solidFill>
                  <a:schemeClr val="tx1"/>
                </a:solidFill>
                <a:cs typeface="Arial" pitchFamily="34" charset="0"/>
                <a:sym typeface="Symbol"/>
              </a:rPr>
              <a:t>u</a:t>
            </a:r>
            <a:r>
              <a:rPr lang="en-US" sz="2400" i="1" baseline="-25000" dirty="0" err="1" smtClean="0">
                <a:solidFill>
                  <a:schemeClr val="tx1"/>
                </a:solidFill>
                <a:cs typeface="Arial" pitchFamily="34" charset="0"/>
                <a:sym typeface="Symbol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 from 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Y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.</a:t>
            </a:r>
            <a:endParaRPr lang="en-US" sz="2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63888" y="2780928"/>
          <a:ext cx="792088" cy="792088"/>
        </p:xfrm>
        <a:graphic>
          <a:graphicData uri="http://schemas.openxmlformats.org/presentationml/2006/ole">
            <p:oleObj spid="_x0000_s223234" name="Equation" r:id="rId4" imgW="431640" imgH="431640" progId="Equation.3">
              <p:embed/>
            </p:oleObj>
          </a:graphicData>
        </a:graphic>
      </p:graphicFrame>
      <p:graphicFrame>
        <p:nvGraphicFramePr>
          <p:cNvPr id="223235" name="Object 3"/>
          <p:cNvGraphicFramePr>
            <a:graphicFrameLocks noChangeAspect="1"/>
          </p:cNvGraphicFramePr>
          <p:nvPr/>
        </p:nvGraphicFramePr>
        <p:xfrm>
          <a:off x="4932040" y="3429000"/>
          <a:ext cx="792162" cy="792163"/>
        </p:xfrm>
        <a:graphic>
          <a:graphicData uri="http://schemas.openxmlformats.org/presentationml/2006/ole">
            <p:oleObj spid="_x0000_s223235" name="Equation" r:id="rId5" imgW="431640" imgH="431640" progId="Equation.3">
              <p:embed/>
            </p:oleObj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899592" y="1412776"/>
            <a:ext cx="7272808" cy="2736304"/>
            <a:chOff x="683568" y="1412776"/>
            <a:chExt cx="7488832" cy="2736304"/>
          </a:xfrm>
        </p:grpSpPr>
        <p:sp>
          <p:nvSpPr>
            <p:cNvPr id="10" name="Rounded Rectangle 9"/>
            <p:cNvSpPr/>
            <p:nvPr/>
          </p:nvSpPr>
          <p:spPr>
            <a:xfrm>
              <a:off x="683568" y="2564904"/>
              <a:ext cx="7488832" cy="1584176"/>
            </a:xfrm>
            <a:prstGeom prst="roundRect">
              <a:avLst/>
            </a:prstGeom>
            <a:noFill/>
            <a:ln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61646" y="1412776"/>
              <a:ext cx="2546659" cy="7920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99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For simplicity, assume this case.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084168" y="2204864"/>
              <a:ext cx="0" cy="360040"/>
            </a:xfrm>
            <a:prstGeom prst="straightConnector1">
              <a:avLst/>
            </a:prstGeom>
            <a:ln w="38100">
              <a:solidFill>
                <a:srgbClr val="FF99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67544" y="4086200"/>
            <a:ext cx="8229600" cy="1143000"/>
            <a:chOff x="467544" y="4086200"/>
            <a:chExt cx="8229600" cy="1143000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467544" y="4086200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Gain</a:t>
              </a:r>
              <a:r>
                <a:rPr kumimoji="0" lang="en-US" sz="44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Analysis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71472" y="4869160"/>
              <a:ext cx="3357586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3" descr="C:\Users\Julia\AppData\Local\Microsoft\Windows\INetCache\IE\G8S0YYGX\coins2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365104"/>
            <a:ext cx="1401911" cy="569526"/>
          </a:xfrm>
          <a:prstGeom prst="rect">
            <a:avLst/>
          </a:prstGeom>
          <a:noFill/>
        </p:spPr>
      </p:pic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101727" y="5254625"/>
          <a:ext cx="4430713" cy="911225"/>
        </p:xfrm>
        <a:graphic>
          <a:graphicData uri="http://schemas.openxmlformats.org/presentationml/2006/ole">
            <p:oleObj spid="_x0000_s223236" name="Equation" r:id="rId7" imgW="2222280" imgH="457200" progId="Equation.3">
              <p:embed/>
            </p:oleObj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67544" y="5354638"/>
            <a:ext cx="3672408" cy="760412"/>
            <a:chOff x="467544" y="5354638"/>
            <a:chExt cx="3672408" cy="760412"/>
          </a:xfrm>
        </p:grpSpPr>
        <p:sp>
          <p:nvSpPr>
            <p:cNvPr id="24" name="TextBox 23"/>
            <p:cNvSpPr txBox="1"/>
            <p:nvPr/>
          </p:nvSpPr>
          <p:spPr>
            <a:xfrm>
              <a:off x="467544" y="5487615"/>
              <a:ext cx="1630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mbria Math" pitchFamily="18" charset="0"/>
                  <a:ea typeface="Cambria Math" pitchFamily="18" charset="0"/>
                  <a:cs typeface="Arial" pitchFamily="34" charset="0"/>
                  <a:sym typeface="Symbol"/>
                </a:rPr>
                <a:t>𝔼</a:t>
              </a:r>
              <a:r>
                <a:rPr lang="en-US" sz="2400" dirty="0" smtClean="0">
                  <a:latin typeface="+mj-lt"/>
                  <a:ea typeface="Cambria Math" pitchFamily="18" charset="0"/>
                  <a:cs typeface="Arial" pitchFamily="34" charset="0"/>
                  <a:sym typeface="Symbol"/>
                </a:rPr>
                <a:t>[Gain] = 𝔼</a:t>
              </a:r>
              <a:endParaRPr lang="en-US" sz="6000" dirty="0">
                <a:latin typeface="+mj-lt"/>
              </a:endParaRPr>
            </a:p>
          </p:txBody>
        </p:sp>
        <p:graphicFrame>
          <p:nvGraphicFramePr>
            <p:cNvPr id="223237" name="Object 5"/>
            <p:cNvGraphicFramePr>
              <a:graphicFrameLocks noChangeAspect="1"/>
            </p:cNvGraphicFramePr>
            <p:nvPr/>
          </p:nvGraphicFramePr>
          <p:xfrm>
            <a:off x="2128589" y="5354638"/>
            <a:ext cx="2011363" cy="760412"/>
          </p:xfrm>
          <a:graphic>
            <a:graphicData uri="http://schemas.openxmlformats.org/presentationml/2006/ole">
              <p:oleObj spid="_x0000_s223237" name="Equation" r:id="rId8" imgW="1206360" imgH="4572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 uiExpand="1" build="allAtOnce"/>
      <p:bldP spid="6" grpId="1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Randomized Decision Rule - Damage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C:\Users\Julia\AppData\Local\Microsoft\Windows\INetCache\IE\JDBY80EK\tree-42301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48680"/>
            <a:ext cx="1152128" cy="576064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 bwMode="auto">
          <a:xfrm>
            <a:off x="683568" y="1700808"/>
            <a:ext cx="7920880" cy="18722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sz="800" dirty="0" smtClean="0">
              <a:sym typeface="Symbol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If </a:t>
            </a:r>
            <a:r>
              <a:rPr lang="en-US" sz="2400" i="1" dirty="0" err="1" smtClean="0">
                <a:sym typeface="Symbol"/>
              </a:rPr>
              <a:t>u</a:t>
            </a:r>
            <a:r>
              <a:rPr lang="en-US" sz="2400" i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 </a:t>
            </a:r>
            <a:r>
              <a:rPr lang="en-US" sz="2400" i="1" dirty="0" smtClean="0">
                <a:sym typeface="Symbol"/>
              </a:rPr>
              <a:t>OPT</a:t>
            </a:r>
            <a:r>
              <a:rPr lang="en-US" sz="2400" dirty="0" smtClean="0">
                <a:sym typeface="Symbol"/>
              </a:rPr>
              <a:t>:	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𝔼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[Damage] ≤  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3200" dirty="0" smtClean="0">
              <a:latin typeface="+mj-lt"/>
              <a:ea typeface="Cambria Math" pitchFamily="18" charset="0"/>
              <a:cs typeface="Arial" pitchFamily="34" charset="0"/>
              <a:sym typeface="Symbol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If </a:t>
            </a:r>
            <a:r>
              <a:rPr lang="en-US" sz="2400" i="1" dirty="0" err="1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u</a:t>
            </a:r>
            <a:r>
              <a:rPr lang="en-US" sz="2400" i="1" baseline="-25000" dirty="0" err="1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i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 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OPT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:	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𝔼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[Damage] ≤ </a:t>
            </a:r>
            <a:endParaRPr lang="en-US" sz="2400" dirty="0" smtClean="0">
              <a:latin typeface="+mj-lt"/>
              <a:sym typeface="Symbol"/>
            </a:endParaRPr>
          </a:p>
        </p:txBody>
      </p:sp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4499992" y="1776487"/>
          <a:ext cx="3671887" cy="860425"/>
        </p:xfrm>
        <a:graphic>
          <a:graphicData uri="http://schemas.openxmlformats.org/presentationml/2006/ole">
            <p:oleObj spid="_x0000_s224258" name="Equation" r:id="rId4" imgW="1841400" imgH="431640" progId="Equation.3">
              <p:embed/>
            </p:oleObj>
          </a:graphicData>
        </a:graphic>
      </p:graphicFrame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4499992" y="2640583"/>
          <a:ext cx="3646488" cy="860425"/>
        </p:xfrm>
        <a:graphic>
          <a:graphicData uri="http://schemas.openxmlformats.org/presentationml/2006/ole">
            <p:oleObj spid="_x0000_s224259" name="Equation" r:id="rId5" imgW="1828800" imgH="431640" progId="Equation.3">
              <p:embed/>
            </p:oleObj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4716016" y="2636912"/>
            <a:ext cx="3024336" cy="864096"/>
          </a:xfrm>
          <a:prstGeom prst="wedgeRoundRectCallout">
            <a:avLst>
              <a:gd name="adj1" fmla="val -21715"/>
              <a:gd name="adj2" fmla="val -7143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Damage from making the “right” decision.</a:t>
            </a:r>
            <a:endParaRPr lang="en-US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716016" y="2636912"/>
            <a:ext cx="3024336" cy="864096"/>
          </a:xfrm>
          <a:prstGeom prst="wedgeRoundRectCallout">
            <a:avLst>
              <a:gd name="adj1" fmla="val 22485"/>
              <a:gd name="adj2" fmla="val -8135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Damage from making the “wrong” decision.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7544" y="3717032"/>
            <a:ext cx="8229600" cy="1143000"/>
            <a:chOff x="467544" y="4086200"/>
            <a:chExt cx="8229600" cy="1143000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467544" y="4086200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Approximation Ratio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71472" y="4869160"/>
              <a:ext cx="3357586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 bwMode="auto">
          <a:xfrm>
            <a:off x="683568" y="4653136"/>
            <a:ext cx="7920880" cy="18722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sz="800" dirty="0" smtClean="0">
              <a:sym typeface="Symbol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𝔼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[Damage] ≤ 		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2400" dirty="0" smtClean="0">
              <a:latin typeface="+mj-lt"/>
              <a:ea typeface="Cambria Math" pitchFamily="18" charset="0"/>
              <a:cs typeface="Arial" pitchFamily="34" charset="0"/>
              <a:sym typeface="Symbol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Approximation ratio: </a:t>
            </a:r>
          </a:p>
        </p:txBody>
      </p:sp>
      <p:pic>
        <p:nvPicPr>
          <p:cNvPr id="11" name="Picture 10" descr="C:\Documents and Settings\moranfe\Local Settings\Temporary Internet Files\Content.IE5\AXLZ32D6\MCBS01872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5541" y="3841374"/>
            <a:ext cx="1442923" cy="1027786"/>
          </a:xfrm>
          <a:prstGeom prst="rect">
            <a:avLst/>
          </a:prstGeom>
          <a:noFill/>
        </p:spPr>
      </p:pic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3563888" y="4700098"/>
          <a:ext cx="1296144" cy="817134"/>
        </p:xfrm>
        <a:graphic>
          <a:graphicData uri="http://schemas.openxmlformats.org/presentationml/2006/ole">
            <p:oleObj spid="_x0000_s224260" name="Equation" r:id="rId7" imgW="723600" imgH="457200" progId="Equation.3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4788024" y="4869160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/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=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𝔼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[Gain]</a:t>
            </a:r>
          </a:p>
        </p:txBody>
      </p:sp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2771800" y="4725144"/>
          <a:ext cx="792088" cy="792088"/>
        </p:xfrm>
        <a:graphic>
          <a:graphicData uri="http://schemas.openxmlformats.org/presentationml/2006/ole">
            <p:oleObj spid="_x0000_s224261" name="Equation" r:id="rId8" imgW="431640" imgH="431640" progId="Equation.3">
              <p:embed/>
            </p:oleObj>
          </a:graphicData>
        </a:graphic>
      </p:graphicFrame>
      <p:sp>
        <p:nvSpPr>
          <p:cNvPr id="19" name="Down Arrow 18"/>
          <p:cNvSpPr/>
          <p:nvPr/>
        </p:nvSpPr>
        <p:spPr>
          <a:xfrm rot="16200000">
            <a:off x="6372200" y="4725144"/>
            <a:ext cx="57606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7052216" y="4839543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</a:t>
            </a:r>
            <a:r>
              <a:rPr lang="en-US" sz="2400" dirty="0" smtClean="0"/>
              <a:t> = 1</a:t>
            </a:r>
            <a:endParaRPr lang="en-US" sz="2400" i="1" dirty="0"/>
          </a:p>
        </p:txBody>
      </p:sp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3779912" y="5516563"/>
          <a:ext cx="1763713" cy="665162"/>
        </p:xfrm>
        <a:graphic>
          <a:graphicData uri="http://schemas.openxmlformats.org/presentationml/2006/ole">
            <p:oleObj spid="_x0000_s224262" name="Equation" r:id="rId9" imgW="1041120" imgH="39348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652120" y="5243716"/>
            <a:ext cx="1151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00D000"/>
                </a:solidFill>
                <a:sym typeface="Wingdings"/>
              </a:rPr>
              <a:t></a:t>
            </a:r>
            <a:endParaRPr lang="en-US" sz="9600" dirty="0" smtClean="0">
              <a:solidFill>
                <a:srgbClr val="00D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9" grpId="0" animBg="1"/>
      <p:bldP spid="9" grpId="1" animBg="1"/>
      <p:bldP spid="10" grpId="0" animBg="1"/>
      <p:bldP spid="10" grpId="1" animBg="1"/>
      <p:bldP spid="15" grpId="0" build="allAtOnce" animBg="1"/>
      <p:bldP spid="17" grpId="0"/>
      <p:bldP spid="19" grpId="0" animBg="1"/>
      <p:bldP spid="20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Derandomization</a:t>
            </a:r>
            <a:r>
              <a:rPr lang="en-US" sz="4000" dirty="0" smtClean="0"/>
              <a:t> – First Attempt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83568" y="1556792"/>
            <a:ext cx="7920880" cy="16561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85800" indent="-685800"/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Idea: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The state of the random algorithm is a pair (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X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,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Y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).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Explicitly store the distribution over the current states of the algorithm.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704348" y="404664"/>
            <a:ext cx="900100" cy="936104"/>
            <a:chOff x="7704348" y="404664"/>
            <a:chExt cx="900100" cy="936104"/>
          </a:xfrm>
        </p:grpSpPr>
        <p:grpSp>
          <p:nvGrpSpPr>
            <p:cNvPr id="18" name="Group 17"/>
            <p:cNvGrpSpPr/>
            <p:nvPr/>
          </p:nvGrpSpPr>
          <p:grpSpPr>
            <a:xfrm>
              <a:off x="7704348" y="404664"/>
              <a:ext cx="864096" cy="936104"/>
              <a:chOff x="4211960" y="4365104"/>
              <a:chExt cx="864096" cy="936104"/>
            </a:xfrm>
          </p:grpSpPr>
          <p:pic>
            <p:nvPicPr>
              <p:cNvPr id="225290" name="Picture 10" descr="C:\Users\Julia\AppData\Local\Microsoft\Windows\INetCache\IE\JDBY80EK\dice-303769_64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365104"/>
                <a:ext cx="852733" cy="936104"/>
              </a:xfrm>
              <a:prstGeom prst="rect">
                <a:avLst/>
              </a:prstGeom>
              <a:noFill/>
            </p:spPr>
          </p:pic>
          <p:cxnSp>
            <p:nvCxnSpPr>
              <p:cNvPr id="16" name="Straight Connector 15"/>
              <p:cNvCxnSpPr/>
              <p:nvPr/>
            </p:nvCxnSpPr>
            <p:spPr>
              <a:xfrm>
                <a:off x="4211960" y="4365104"/>
                <a:ext cx="864096" cy="93610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 flipV="1">
              <a:off x="7740352" y="404664"/>
              <a:ext cx="864096" cy="93610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3779912" y="3501008"/>
            <a:ext cx="158417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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, 1)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 rot="2697636">
            <a:off x="3492822" y="4078014"/>
            <a:ext cx="360040" cy="36004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902364" flipH="1">
            <a:off x="5294639" y="4079631"/>
            <a:ext cx="360040" cy="36004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11760" y="4365104"/>
            <a:ext cx="158417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148064" y="4365104"/>
            <a:ext cx="158417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1-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 rot="2697636">
            <a:off x="2124670" y="4943727"/>
            <a:ext cx="360040" cy="36004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43608" y="5230817"/>
            <a:ext cx="158417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 rot="18902364" flipH="1">
            <a:off x="6662791" y="4943727"/>
            <a:ext cx="360040" cy="36004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16216" y="5229200"/>
            <a:ext cx="158417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915816" y="5589240"/>
            <a:ext cx="158417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716016" y="5589240"/>
            <a:ext cx="158417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>
          <a:xfrm rot="20994599" flipH="1">
            <a:off x="3350423" y="5200445"/>
            <a:ext cx="360040" cy="36004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649005">
            <a:off x="5366647" y="5198614"/>
            <a:ext cx="360040" cy="36004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Callout 35"/>
          <p:cNvSpPr/>
          <p:nvPr/>
        </p:nvSpPr>
        <p:spPr>
          <a:xfrm>
            <a:off x="899592" y="3645024"/>
            <a:ext cx="7128792" cy="2520280"/>
          </a:xfrm>
          <a:prstGeom prst="cloudCallout">
            <a:avLst>
              <a:gd name="adj1" fmla="val -26477"/>
              <a:gd name="adj2" fmla="val -5881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sz="2400" dirty="0" smtClean="0"/>
              <a:t>The number of states can double after every iteration.</a:t>
            </a:r>
          </a:p>
          <a:p>
            <a:pPr marL="228600" indent="-228600" algn="just">
              <a:buFont typeface="Arial" pitchFamily="34" charset="0"/>
              <a:buChar char="•"/>
            </a:pPr>
            <a:r>
              <a:rPr lang="en-US" sz="2400" dirty="0" smtClean="0"/>
              <a:t>Can require an exponential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79912" y="1556792"/>
            <a:ext cx="158417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S</a:t>
            </a:r>
            <a:r>
              <a:rPr lang="en-US" sz="2000" dirty="0" smtClean="0"/>
              <a:t> = (</a:t>
            </a:r>
            <a:r>
              <a:rPr lang="en-US" sz="2000" i="1" dirty="0" smtClean="0">
                <a:sym typeface="Symbol"/>
              </a:rPr>
              <a:t>X</a:t>
            </a:r>
            <a:r>
              <a:rPr lang="en-US" sz="2000" dirty="0" smtClean="0"/>
              <a:t>, </a:t>
            </a:r>
            <a:r>
              <a:rPr lang="en-US" sz="2000" i="1" dirty="0" smtClean="0"/>
              <a:t>Y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11" name="Group 10" hidden="1"/>
          <p:cNvGrpSpPr/>
          <p:nvPr/>
        </p:nvGrpSpPr>
        <p:grpSpPr>
          <a:xfrm>
            <a:off x="5364088" y="1556792"/>
            <a:ext cx="3168352" cy="792088"/>
            <a:chOff x="5364088" y="1556792"/>
            <a:chExt cx="3168352" cy="792088"/>
          </a:xfrm>
        </p:grpSpPr>
        <p:sp>
          <p:nvSpPr>
            <p:cNvPr id="8" name="Rounded Rectangle 7"/>
            <p:cNvSpPr/>
            <p:nvPr/>
          </p:nvSpPr>
          <p:spPr>
            <a:xfrm>
              <a:off x="6228184" y="1556792"/>
              <a:ext cx="2304256" cy="79208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i="1" dirty="0" smtClean="0"/>
                <a:t>p</a:t>
              </a:r>
              <a:r>
                <a:rPr lang="en-US" sz="2400" dirty="0" smtClean="0"/>
                <a:t>(</a:t>
              </a:r>
              <a:r>
                <a:rPr lang="en-US" sz="2400" i="1" dirty="0" smtClean="0"/>
                <a:t>S</a:t>
              </a:r>
              <a:r>
                <a:rPr lang="en-US" sz="2400" dirty="0" smtClean="0"/>
                <a:t>) is the probability of </a:t>
              </a:r>
              <a:r>
                <a:rPr lang="en-US" sz="2400" i="1" dirty="0" smtClean="0"/>
                <a:t>S</a:t>
              </a:r>
              <a:r>
                <a:rPr lang="en-US" sz="2400" dirty="0" smtClean="0"/>
                <a:t>.</a:t>
              </a:r>
              <a:endParaRPr lang="en-US" sz="2400" i="1" dirty="0"/>
            </a:p>
          </p:txBody>
        </p:sp>
        <p:cxnSp>
          <p:nvCxnSpPr>
            <p:cNvPr id="10" name="Straight Arrow Connector 9"/>
            <p:cNvCxnSpPr>
              <a:stCxn id="8" idx="1"/>
              <a:endCxn id="5" idx="6"/>
            </p:cNvCxnSpPr>
            <p:nvPr/>
          </p:nvCxnSpPr>
          <p:spPr>
            <a:xfrm flipH="1">
              <a:off x="5364088" y="1952836"/>
              <a:ext cx="864096" cy="0"/>
            </a:xfrm>
            <a:prstGeom prst="straightConnector1">
              <a:avLst/>
            </a:prstGeom>
            <a:ln w="57150">
              <a:solidFill>
                <a:srgbClr val="4BC0C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2195736" y="4149080"/>
            <a:ext cx="158417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(</a:t>
            </a:r>
            <a:r>
              <a:rPr lang="en-US" sz="2000" i="1" dirty="0" err="1" smtClean="0">
                <a:sym typeface="Symbol"/>
              </a:rPr>
              <a:t>X</a:t>
            </a:r>
            <a:r>
              <a:rPr lang="en-US" sz="2000" dirty="0" err="1" smtClean="0">
                <a:sym typeface="Symbol"/>
              </a:rPr>
              <a:t>+</a:t>
            </a:r>
            <a:r>
              <a:rPr lang="en-US" sz="2000" i="1" dirty="0" err="1" smtClean="0">
                <a:sym typeface="Symbol"/>
              </a:rPr>
              <a:t>u</a:t>
            </a:r>
            <a:r>
              <a:rPr lang="en-US" sz="2000" i="1" baseline="-25000" dirty="0" err="1" smtClean="0">
                <a:sym typeface="Symbol"/>
              </a:rPr>
              <a:t>i</a:t>
            </a:r>
            <a:r>
              <a:rPr lang="en-US" sz="2000" dirty="0" smtClean="0"/>
              <a:t>, </a:t>
            </a:r>
            <a:r>
              <a:rPr lang="en-US" sz="2000" i="1" dirty="0" smtClean="0"/>
              <a:t>Y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3" name="Down Arrow 12"/>
          <p:cNvSpPr/>
          <p:nvPr/>
        </p:nvSpPr>
        <p:spPr>
          <a:xfrm rot="1666341">
            <a:off x="3336382" y="2257612"/>
            <a:ext cx="360040" cy="186639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9933659" flipH="1">
            <a:off x="5471137" y="2247431"/>
            <a:ext cx="360040" cy="196751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24128" y="4149080"/>
            <a:ext cx="158417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(</a:t>
            </a:r>
            <a:r>
              <a:rPr lang="en-US" sz="2000" i="1" dirty="0" smtClean="0">
                <a:sym typeface="Symbol"/>
              </a:rPr>
              <a:t>X</a:t>
            </a:r>
            <a:r>
              <a:rPr lang="en-US" sz="2000" dirty="0" smtClean="0"/>
              <a:t>, </a:t>
            </a:r>
            <a:r>
              <a:rPr lang="en-US" sz="2000" i="1" dirty="0" smtClean="0"/>
              <a:t>Y-</a:t>
            </a:r>
            <a:r>
              <a:rPr lang="en-US" sz="2000" i="1" dirty="0" err="1" smtClean="0"/>
              <a:t>u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228357" name="Picture 5" descr="C:\Users\Julia\AppData\Local\Microsoft\Windows\INetCache\IE\G8S0YYGX\toolbox-29058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980" y="332656"/>
            <a:ext cx="1302484" cy="1294344"/>
          </a:xfrm>
          <a:prstGeom prst="rect">
            <a:avLst/>
          </a:prstGeom>
          <a:noFill/>
        </p:spPr>
      </p:pic>
      <p:sp>
        <p:nvSpPr>
          <p:cNvPr id="27" name="Rounded Rectangle 26"/>
          <p:cNvSpPr/>
          <p:nvPr/>
        </p:nvSpPr>
        <p:spPr bwMode="auto">
          <a:xfrm>
            <a:off x="611560" y="5445224"/>
            <a:ext cx="7920880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85800" indent="-685800"/>
            <a:r>
              <a:rPr lang="en-US" sz="2400" i="1" dirty="0" err="1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a</a:t>
            </a:r>
            <a:r>
              <a:rPr lang="en-US" sz="2400" i="1" baseline="-25000" dirty="0" err="1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i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) and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b</a:t>
            </a:r>
            <a:r>
              <a:rPr lang="en-US" sz="2400" i="1" baseline="-250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i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) – The </a:t>
            </a:r>
            <a:r>
              <a:rPr lang="en-US" sz="2400" i="1" dirty="0" err="1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a</a:t>
            </a:r>
            <a:r>
              <a:rPr lang="en-US" sz="2400" i="1" baseline="-25000" dirty="0" err="1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i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 and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b</a:t>
            </a:r>
            <a:r>
              <a:rPr lang="en-US" sz="2400" i="1" baseline="-250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i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 corresponding to state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.</a:t>
            </a:r>
            <a:endParaRPr lang="en-US" sz="2400" i="1" dirty="0" smtClean="0">
              <a:latin typeface="+mj-lt"/>
              <a:ea typeface="Cambria Math" pitchFamily="18" charset="0"/>
              <a:cs typeface="Arial" pitchFamily="34" charset="0"/>
              <a:sym typeface="Symbo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95536" y="2843644"/>
            <a:ext cx="3113585" cy="1161420"/>
            <a:chOff x="395536" y="2843644"/>
            <a:chExt cx="3113585" cy="1161420"/>
          </a:xfrm>
        </p:grpSpPr>
        <p:sp>
          <p:nvSpPr>
            <p:cNvPr id="14" name="TextBox 13"/>
            <p:cNvSpPr txBox="1"/>
            <p:nvPr/>
          </p:nvSpPr>
          <p:spPr>
            <a:xfrm>
              <a:off x="2987824" y="2843644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z</a:t>
              </a:r>
              <a:r>
                <a:rPr lang="en-US" dirty="0" smtClean="0"/>
                <a:t>(</a:t>
              </a:r>
              <a:r>
                <a:rPr lang="en-US" i="1" dirty="0" smtClean="0"/>
                <a:t>S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95536" y="3068960"/>
              <a:ext cx="2664296" cy="936104"/>
              <a:chOff x="395536" y="3068960"/>
              <a:chExt cx="2664296" cy="93610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95536" y="3068960"/>
                <a:ext cx="2664296" cy="936104"/>
                <a:chOff x="6444208" y="2564904"/>
                <a:chExt cx="2664296" cy="936104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6444208" y="2708920"/>
                  <a:ext cx="2304256" cy="792088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2400" dirty="0" smtClean="0"/>
                    <a:t>The probability of adding </a:t>
                  </a:r>
                  <a:r>
                    <a:rPr lang="en-US" sz="2400" i="1" dirty="0" err="1" smtClean="0"/>
                    <a:t>u</a:t>
                  </a:r>
                  <a:r>
                    <a:rPr lang="en-US" sz="2400" i="1" baseline="-25000" dirty="0" err="1" smtClean="0"/>
                    <a:t>i</a:t>
                  </a:r>
                  <a:r>
                    <a:rPr lang="en-US" sz="2400" i="1" dirty="0" smtClean="0"/>
                    <a:t>.</a:t>
                  </a:r>
                  <a:endParaRPr lang="en-US" sz="2400" i="1" dirty="0"/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7596336" y="2564904"/>
                  <a:ext cx="1512168" cy="0"/>
                </a:xfrm>
                <a:prstGeom prst="straightConnector1">
                  <a:avLst/>
                </a:prstGeom>
                <a:ln w="57150">
                  <a:solidFill>
                    <a:srgbClr val="4BC0C6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Arrow Connector 28"/>
              <p:cNvCxnSpPr>
                <a:stCxn id="16" idx="0"/>
              </p:cNvCxnSpPr>
              <p:nvPr/>
            </p:nvCxnSpPr>
            <p:spPr>
              <a:xfrm flipV="1">
                <a:off x="1547664" y="3068960"/>
                <a:ext cx="0" cy="144016"/>
              </a:xfrm>
              <a:prstGeom prst="straightConnector1">
                <a:avLst/>
              </a:prstGeom>
              <a:ln w="57150">
                <a:solidFill>
                  <a:srgbClr val="4BC0C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/>
          <p:nvPr/>
        </p:nvGrpSpPr>
        <p:grpSpPr>
          <a:xfrm>
            <a:off x="5633149" y="2852936"/>
            <a:ext cx="3187323" cy="1080120"/>
            <a:chOff x="5633149" y="2852936"/>
            <a:chExt cx="3187323" cy="1080120"/>
          </a:xfrm>
        </p:grpSpPr>
        <p:sp>
          <p:nvSpPr>
            <p:cNvPr id="22" name="TextBox 21"/>
            <p:cNvSpPr txBox="1"/>
            <p:nvPr/>
          </p:nvSpPr>
          <p:spPr>
            <a:xfrm>
              <a:off x="5633149" y="2852936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w</a:t>
              </a:r>
              <a:r>
                <a:rPr lang="en-US" dirty="0" smtClean="0"/>
                <a:t>(</a:t>
              </a:r>
              <a:r>
                <a:rPr lang="en-US" i="1" dirty="0" smtClean="0"/>
                <a:t>S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156176" y="2996952"/>
              <a:ext cx="2664296" cy="936104"/>
              <a:chOff x="35496" y="3068960"/>
              <a:chExt cx="2664296" cy="936104"/>
            </a:xfrm>
          </p:grpSpPr>
          <p:grpSp>
            <p:nvGrpSpPr>
              <p:cNvPr id="39" name="Group 14"/>
              <p:cNvGrpSpPr/>
              <p:nvPr/>
            </p:nvGrpSpPr>
            <p:grpSpPr>
              <a:xfrm>
                <a:off x="35496" y="3068960"/>
                <a:ext cx="2664296" cy="936104"/>
                <a:chOff x="6084168" y="2564904"/>
                <a:chExt cx="2664296" cy="936104"/>
              </a:xfrm>
            </p:grpSpPr>
            <p:sp>
              <p:nvSpPr>
                <p:cNvPr id="41" name="Rounded Rectangle 40"/>
                <p:cNvSpPr/>
                <p:nvPr/>
              </p:nvSpPr>
              <p:spPr>
                <a:xfrm>
                  <a:off x="6444208" y="2708920"/>
                  <a:ext cx="2304256" cy="792088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2400" dirty="0" smtClean="0"/>
                    <a:t>The probability of removing </a:t>
                  </a:r>
                  <a:r>
                    <a:rPr lang="en-US" sz="2400" i="1" dirty="0" err="1" smtClean="0"/>
                    <a:t>u</a:t>
                  </a:r>
                  <a:r>
                    <a:rPr lang="en-US" sz="2400" i="1" baseline="-25000" dirty="0" err="1" smtClean="0"/>
                    <a:t>i</a:t>
                  </a:r>
                  <a:r>
                    <a:rPr lang="en-US" sz="2400" i="1" dirty="0" smtClean="0"/>
                    <a:t>.</a:t>
                  </a:r>
                  <a:endParaRPr lang="en-US" sz="2400" i="1" dirty="0"/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>
                <a:xfrm flipH="1">
                  <a:off x="6084168" y="2564904"/>
                  <a:ext cx="1512168" cy="0"/>
                </a:xfrm>
                <a:prstGeom prst="straightConnector1">
                  <a:avLst/>
                </a:prstGeom>
                <a:ln w="57150">
                  <a:solidFill>
                    <a:srgbClr val="4BC0C6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Arrow Connector 39"/>
              <p:cNvCxnSpPr>
                <a:stCxn id="41" idx="0"/>
              </p:cNvCxnSpPr>
              <p:nvPr/>
            </p:nvCxnSpPr>
            <p:spPr>
              <a:xfrm flipV="1">
                <a:off x="1547664" y="3068960"/>
                <a:ext cx="0" cy="144016"/>
              </a:xfrm>
              <a:prstGeom prst="straightConnector1">
                <a:avLst/>
              </a:prstGeom>
              <a:ln w="57150">
                <a:solidFill>
                  <a:srgbClr val="4BC0C6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/>
          <p:cNvGrpSpPr/>
          <p:nvPr/>
        </p:nvGrpSpPr>
        <p:grpSpPr>
          <a:xfrm>
            <a:off x="251520" y="1196752"/>
            <a:ext cx="5472608" cy="1728192"/>
            <a:chOff x="251520" y="1196752"/>
            <a:chExt cx="5472608" cy="1728192"/>
          </a:xfrm>
        </p:grpSpPr>
        <p:sp>
          <p:nvSpPr>
            <p:cNvPr id="31" name="Rounded Rectangle 30"/>
            <p:cNvSpPr/>
            <p:nvPr/>
          </p:nvSpPr>
          <p:spPr>
            <a:xfrm>
              <a:off x="251520" y="1196752"/>
              <a:ext cx="2952328" cy="144016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Arial" pitchFamily="34" charset="0"/>
                <a:buChar char="•"/>
              </a:pPr>
              <a:r>
                <a:rPr lang="en-US" sz="2400" dirty="0" smtClean="0"/>
                <a:t>We want to select these smartly.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2400" dirty="0" smtClean="0"/>
                <a:t>Think of them as variables.</a:t>
              </a:r>
              <a:endParaRPr lang="en-US" sz="24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203848" y="2276872"/>
              <a:ext cx="2520280" cy="648072"/>
            </a:xfrm>
            <a:prstGeom prst="straightConnector1">
              <a:avLst/>
            </a:prstGeom>
            <a:ln w="38100">
              <a:solidFill>
                <a:srgbClr val="4BC0B2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483768" y="2636912"/>
              <a:ext cx="648072" cy="288032"/>
            </a:xfrm>
            <a:prstGeom prst="straightConnector1">
              <a:avLst/>
            </a:prstGeom>
            <a:ln w="38100">
              <a:solidFill>
                <a:srgbClr val="4BC0B2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20" grpId="0" animBg="1"/>
      <p:bldP spid="21" grpId="0" animBg="1"/>
      <p:bldP spid="27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69776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Motivation: Adding Dessert</a:t>
            </a:r>
            <a:endParaRPr lang="en-US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305471"/>
              </p:ext>
            </p:extLst>
          </p:nvPr>
        </p:nvGraphicFramePr>
        <p:xfrm>
          <a:off x="990600" y="1282824"/>
          <a:ext cx="6934200" cy="207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6100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Meal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Meal 2</a:t>
                      </a:r>
                      <a:endParaRPr lang="en-US" sz="2400" dirty="0"/>
                    </a:p>
                  </a:txBody>
                  <a:tcPr/>
                </a:tc>
              </a:tr>
              <a:tr h="14641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49" y="3573016"/>
            <a:ext cx="1204507" cy="903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86703"/>
            <a:ext cx="648071" cy="578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36912"/>
            <a:ext cx="969334" cy="642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8840"/>
            <a:ext cx="746141" cy="111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88840"/>
            <a:ext cx="746141" cy="11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0" y="1988840"/>
            <a:ext cx="961915" cy="5450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95" y="2636912"/>
            <a:ext cx="976970" cy="6438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31" y="1988840"/>
            <a:ext cx="961915" cy="545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76" y="2636912"/>
            <a:ext cx="976970" cy="64380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39552" y="4653136"/>
            <a:ext cx="8280920" cy="18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233363" algn="just">
              <a:buFont typeface="Arial" pitchFamily="34" charset="0"/>
              <a:buChar char="•"/>
            </a:pPr>
            <a:r>
              <a:rPr lang="en-US" sz="2400" dirty="0" smtClean="0"/>
              <a:t>Ground set </a:t>
            </a:r>
            <a:r>
              <a:rPr lang="en-US" sz="2400" i="1" dirty="0" smtClean="0"/>
              <a:t>N</a:t>
            </a:r>
            <a:r>
              <a:rPr lang="en-US" sz="2400" dirty="0" smtClean="0"/>
              <a:t> of elements (dishes).</a:t>
            </a:r>
          </a:p>
          <a:p>
            <a:pPr indent="233363" algn="just">
              <a:buFont typeface="Arial" pitchFamily="34" charset="0"/>
              <a:buChar char="•"/>
            </a:pPr>
            <a:r>
              <a:rPr lang="en-US" sz="2400" dirty="0" smtClean="0"/>
              <a:t>Valuation function </a:t>
            </a:r>
            <a:r>
              <a:rPr lang="en-US" sz="2400" i="1" dirty="0" smtClean="0"/>
              <a:t>f</a:t>
            </a:r>
            <a:r>
              <a:rPr lang="en-US" sz="2400" dirty="0" smtClean="0"/>
              <a:t> : 2</a:t>
            </a:r>
            <a:r>
              <a:rPr lang="en-US" sz="2400" i="1" baseline="30000" dirty="0" smtClean="0"/>
              <a:t>N 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 3"/>
              </a:rPr>
              <a:t> </a:t>
            </a:r>
            <a:r>
              <a:rPr lang="en-US" sz="2400" dirty="0" smtClean="0">
                <a:sym typeface="Symbol"/>
              </a:rPr>
              <a:t>ℝ (a value for each meal).</a:t>
            </a:r>
          </a:p>
          <a:p>
            <a:pPr indent="233363" algn="just">
              <a:buFont typeface="Arial" pitchFamily="34" charset="0"/>
              <a:buChar char="•"/>
            </a:pPr>
            <a:r>
              <a:rPr lang="en-US" sz="2400" dirty="0" err="1" smtClean="0"/>
              <a:t>Submodularity</a:t>
            </a:r>
            <a:r>
              <a:rPr lang="en-US" sz="2400" dirty="0" smtClean="0"/>
              <a:t>: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+ </a:t>
            </a:r>
            <a:r>
              <a:rPr lang="en-US" sz="2400" i="1" dirty="0" smtClean="0">
                <a:sym typeface="Symbol"/>
              </a:rPr>
              <a:t>u</a:t>
            </a:r>
            <a:r>
              <a:rPr lang="en-US" sz="2400" dirty="0" smtClean="0">
                <a:sym typeface="Symbol"/>
              </a:rPr>
              <a:t>) – </a:t>
            </a:r>
            <a:r>
              <a:rPr lang="en-US" sz="2400" i="1" dirty="0" smtClean="0">
                <a:sym typeface="Symbol"/>
              </a:rPr>
              <a:t>f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) ≥ </a:t>
            </a:r>
            <a:r>
              <a:rPr lang="en-US" sz="2400" i="1" dirty="0" smtClean="0">
                <a:sym typeface="Symbol"/>
              </a:rPr>
              <a:t>f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 + </a:t>
            </a:r>
            <a:r>
              <a:rPr lang="en-US" sz="2400" i="1" dirty="0" smtClean="0">
                <a:sym typeface="Symbol"/>
              </a:rPr>
              <a:t>u</a:t>
            </a:r>
            <a:r>
              <a:rPr lang="en-US" sz="2400" dirty="0" smtClean="0">
                <a:sym typeface="Symbol"/>
              </a:rPr>
              <a:t>) – </a:t>
            </a:r>
            <a:r>
              <a:rPr lang="en-US" sz="2400" i="1" dirty="0" smtClean="0">
                <a:sym typeface="Symbol"/>
              </a:rPr>
              <a:t>f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)</a:t>
            </a:r>
          </a:p>
          <a:p>
            <a:pPr indent="233363" algn="just"/>
            <a:r>
              <a:rPr lang="en-US" sz="2400" dirty="0" smtClean="0">
                <a:sym typeface="Symbol"/>
              </a:rPr>
              <a:t>						∀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 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 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u</a:t>
            </a:r>
            <a:r>
              <a:rPr lang="en-US" sz="2400" dirty="0" smtClean="0">
                <a:sym typeface="Symbol"/>
              </a:rPr>
              <a:t> 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.</a:t>
            </a:r>
            <a:endParaRPr lang="en-US" sz="2400" dirty="0"/>
          </a:p>
        </p:txBody>
      </p:sp>
      <p:sp>
        <p:nvSpPr>
          <p:cNvPr id="19" name="Cloud Callout 18"/>
          <p:cNvSpPr/>
          <p:nvPr/>
        </p:nvSpPr>
        <p:spPr>
          <a:xfrm>
            <a:off x="611560" y="3284984"/>
            <a:ext cx="7920880" cy="2088232"/>
          </a:xfrm>
          <a:prstGeom prst="cloudCallout">
            <a:avLst>
              <a:gd name="adj1" fmla="val -25731"/>
              <a:gd name="adj2" fmla="val 641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u="sng" dirty="0" smtClean="0"/>
              <a:t>Alternative Definition</a:t>
            </a:r>
          </a:p>
          <a:p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A</a:t>
            </a:r>
            <a:r>
              <a:rPr lang="en-US" sz="2800" dirty="0" smtClean="0"/>
              <a:t>) +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B</a:t>
            </a:r>
            <a:r>
              <a:rPr lang="en-US" sz="2800" dirty="0" smtClean="0"/>
              <a:t>) ≥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 </a:t>
            </a:r>
            <a:r>
              <a:rPr lang="en-US" sz="2800" i="1" dirty="0" smtClean="0">
                <a:sym typeface="Symbol"/>
              </a:rPr>
              <a:t>B</a:t>
            </a:r>
            <a:r>
              <a:rPr lang="en-US" sz="2800" dirty="0" smtClean="0">
                <a:sym typeface="Symbol"/>
              </a:rPr>
              <a:t>) + </a:t>
            </a:r>
            <a:r>
              <a:rPr lang="en-US" sz="2800" i="1" dirty="0" smtClean="0">
                <a:sym typeface="Symbol"/>
              </a:rPr>
              <a:t>f</a:t>
            </a:r>
            <a:r>
              <a:rPr lang="en-US" sz="2800" dirty="0" smtClean="0">
                <a:sym typeface="Symbol"/>
              </a:rPr>
              <a:t>(</a:t>
            </a:r>
            <a:r>
              <a:rPr lang="en-US" sz="2800" i="1" dirty="0" smtClean="0">
                <a:sym typeface="Symbol"/>
              </a:rPr>
              <a:t>A</a:t>
            </a:r>
            <a:r>
              <a:rPr lang="en-US" sz="2800" dirty="0" smtClean="0">
                <a:sym typeface="Symbol"/>
              </a:rPr>
              <a:t>  </a:t>
            </a:r>
            <a:r>
              <a:rPr lang="en-US" sz="2800" i="1" dirty="0" smtClean="0">
                <a:sym typeface="Symbol"/>
              </a:rPr>
              <a:t>B</a:t>
            </a:r>
            <a:r>
              <a:rPr lang="en-US" sz="2800" dirty="0" smtClean="0">
                <a:sym typeface="Symbol"/>
              </a:rPr>
              <a:t>)</a:t>
            </a:r>
          </a:p>
          <a:p>
            <a:r>
              <a:rPr lang="en-US" sz="2800" dirty="0" smtClean="0">
                <a:sym typeface="Symbol"/>
              </a:rPr>
              <a:t>			       ∀ </a:t>
            </a:r>
            <a:r>
              <a:rPr lang="en-US" sz="2800" i="1" dirty="0" smtClean="0">
                <a:sym typeface="Symbol"/>
              </a:rPr>
              <a:t>A</a:t>
            </a:r>
            <a:r>
              <a:rPr lang="en-US" sz="2800" dirty="0" smtClean="0">
                <a:sym typeface="Symbol"/>
              </a:rPr>
              <a:t>, </a:t>
            </a:r>
            <a:r>
              <a:rPr lang="en-US" sz="2800" i="1" dirty="0" smtClean="0">
                <a:sym typeface="Symbol"/>
              </a:rPr>
              <a:t>B</a:t>
            </a:r>
            <a:r>
              <a:rPr lang="en-US" sz="2800" dirty="0" smtClean="0">
                <a:sym typeface="Symbol"/>
              </a:rPr>
              <a:t>  </a:t>
            </a:r>
            <a:r>
              <a:rPr lang="en-US" sz="2800" i="1" dirty="0" smtClean="0">
                <a:sym typeface="Symbol"/>
              </a:rPr>
              <a:t>N.</a:t>
            </a:r>
            <a:r>
              <a:rPr lang="en-US" sz="2800" dirty="0" smtClean="0">
                <a:sym typeface="Symbol"/>
              </a:rPr>
              <a:t> </a:t>
            </a:r>
            <a:endParaRPr lang="en-US" sz="2800" i="1" dirty="0"/>
          </a:p>
        </p:txBody>
      </p:sp>
    </p:spTree>
    <p:extLst>
      <p:ext uri="{BB962C8B-B14F-4D97-AF65-F5344CB8AC3E}">
        <p14:creationId xmlns="" xmlns:p14="http://schemas.microsoft.com/office/powerpoint/2010/main" val="244244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allAtOnce" animBg="1"/>
      <p:bldP spid="19" grpId="0" animBg="1"/>
      <p:bldP spid="1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and Damage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3" descr="C:\Users\Julia\AppData\Local\Microsoft\Windows\INetCache\IE\G8S0YYGX\coins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4545" y="692696"/>
            <a:ext cx="1401911" cy="569526"/>
          </a:xfrm>
          <a:prstGeom prst="rect">
            <a:avLst/>
          </a:prstGeom>
          <a:noFill/>
        </p:spPr>
      </p:pic>
      <p:pic>
        <p:nvPicPr>
          <p:cNvPr id="6" name="Picture 5" descr="C:\Users\Julia\AppData\Local\Microsoft\Windows\INetCache\IE\JDBY80EK\tree-42301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6553" y="476672"/>
            <a:ext cx="1152128" cy="576064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 bwMode="auto">
          <a:xfrm>
            <a:off x="683568" y="1556792"/>
            <a:ext cx="7920880" cy="12961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85800" indent="-685800"/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Gain at state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:</a:t>
            </a:r>
          </a:p>
          <a:p>
            <a:pPr marL="685800" indent="-685800"/>
            <a:endParaRPr lang="en-US" sz="2400" dirty="0" smtClean="0">
              <a:latin typeface="+mj-lt"/>
              <a:ea typeface="Cambria Math" pitchFamily="18" charset="0"/>
              <a:cs typeface="Arial" pitchFamily="34" charset="0"/>
              <a:sym typeface="Symbol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73215" y="2159768"/>
          <a:ext cx="5951113" cy="621160"/>
        </p:xfrm>
        <a:graphic>
          <a:graphicData uri="http://schemas.openxmlformats.org/presentationml/2006/ole">
            <p:oleObj spid="_x0000_s229378" name="Equation" r:id="rId5" imgW="3771720" imgH="393480" progId="Equation.3">
              <p:embed/>
            </p:oleObj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683568" y="3140968"/>
            <a:ext cx="7920880" cy="14401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85800" indent="-685800"/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Damage at state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: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If </a:t>
            </a:r>
            <a:r>
              <a:rPr lang="en-US" sz="2400" i="1" dirty="0" err="1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u</a:t>
            </a:r>
            <a:r>
              <a:rPr lang="en-US" sz="2400" i="1" baseline="-25000" dirty="0" err="1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i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 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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OPT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: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If </a:t>
            </a:r>
            <a:r>
              <a:rPr lang="en-US" sz="2400" i="1" dirty="0" err="1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u</a:t>
            </a:r>
            <a:r>
              <a:rPr lang="en-US" sz="2400" i="1" baseline="-25000" dirty="0" err="1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i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 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OPT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:</a:t>
            </a:r>
          </a:p>
          <a:p>
            <a:pPr marL="685800" indent="-685800"/>
            <a:endParaRPr lang="en-US" sz="2400" dirty="0" smtClean="0">
              <a:latin typeface="+mj-lt"/>
              <a:ea typeface="Cambria Math" pitchFamily="18" charset="0"/>
              <a:cs typeface="Arial" pitchFamily="34" charset="0"/>
              <a:sym typeface="Symbol"/>
            </a:endParaRPr>
          </a:p>
        </p:txBody>
      </p:sp>
      <p:graphicFrame>
        <p:nvGraphicFramePr>
          <p:cNvPr id="229379" name="Object 3"/>
          <p:cNvGraphicFramePr>
            <a:graphicFrameLocks noChangeAspect="1"/>
          </p:cNvGraphicFramePr>
          <p:nvPr/>
        </p:nvGraphicFramePr>
        <p:xfrm>
          <a:off x="2867025" y="3715370"/>
          <a:ext cx="4749800" cy="361950"/>
        </p:xfrm>
        <a:graphic>
          <a:graphicData uri="http://schemas.openxmlformats.org/presentationml/2006/ole">
            <p:oleObj spid="_x0000_s229379" name="Equation" r:id="rId6" imgW="3009600" imgH="228600" progId="Equation.3">
              <p:embed/>
            </p:oleObj>
          </a:graphicData>
        </a:graphic>
      </p:graphicFrame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2868761" y="4147170"/>
          <a:ext cx="4727575" cy="361950"/>
        </p:xfrm>
        <a:graphic>
          <a:graphicData uri="http://schemas.openxmlformats.org/presentationml/2006/ole">
            <p:oleObj spid="_x0000_s229380" name="Equation" r:id="rId7" imgW="2997000" imgH="228600" progId="Equation.3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 bwMode="auto">
          <a:xfrm>
            <a:off x="683568" y="4869160"/>
            <a:ext cx="7920880" cy="14401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85800" indent="-685800"/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In the randomized algorithm, for </a:t>
            </a:r>
            <a:r>
              <a:rPr lang="en-US" sz="2400" u="sng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every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 state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 we required: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Gain(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) ≥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c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 ∙ </a:t>
            </a:r>
            <a:r>
              <a:rPr lang="en-US" sz="2400" dirty="0" err="1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Damage</a:t>
            </a:r>
            <a:r>
              <a:rPr lang="en-US" sz="2400" baseline="-25000" dirty="0" err="1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in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)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Gain(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 ≥ 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c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 ∙ </a:t>
            </a:r>
            <a:r>
              <a:rPr lang="en-US" sz="2400" dirty="0" err="1" smtClean="0">
                <a:ea typeface="Cambria Math" pitchFamily="18" charset="0"/>
                <a:cs typeface="Arial" pitchFamily="34" charset="0"/>
                <a:sym typeface="Symbol"/>
              </a:rPr>
              <a:t>Damage</a:t>
            </a:r>
            <a:r>
              <a:rPr lang="en-US" sz="2400" baseline="-25000" dirty="0" err="1" smtClean="0">
                <a:ea typeface="Cambria Math" pitchFamily="18" charset="0"/>
                <a:cs typeface="Arial" pitchFamily="34" charset="0"/>
                <a:sym typeface="Symbol"/>
              </a:rPr>
              <a:t>out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</a:t>
            </a:r>
          </a:p>
          <a:p>
            <a:pPr marL="685800" indent="-685800"/>
            <a:endParaRPr lang="en-US" sz="2400" dirty="0" smtClean="0">
              <a:latin typeface="+mj-lt"/>
              <a:ea typeface="Cambria Math" pitchFamily="18" charset="0"/>
              <a:cs typeface="Arial" pitchFamily="34" charset="0"/>
              <a:sym typeface="Symbol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331640" y="3645024"/>
            <a:ext cx="6696744" cy="1296144"/>
          </a:xfrm>
          <a:prstGeom prst="cloudCallout">
            <a:avLst>
              <a:gd name="adj1" fmla="val -32354"/>
              <a:gd name="adj2" fmla="val 904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We found </a:t>
            </a:r>
            <a:r>
              <a:rPr lang="en-US" sz="2400" i="1" dirty="0" smtClean="0"/>
              <a:t>z</a:t>
            </a:r>
            <a:r>
              <a:rPr lang="en-US" sz="2400" dirty="0" smtClean="0"/>
              <a:t>(</a:t>
            </a:r>
            <a:r>
              <a:rPr lang="en-US" sz="2400" i="1" dirty="0" smtClean="0"/>
              <a:t>S</a:t>
            </a:r>
            <a:r>
              <a:rPr lang="en-US" sz="2400" dirty="0" smtClean="0"/>
              <a:t>) and </a:t>
            </a:r>
            <a:r>
              <a:rPr lang="en-US" sz="2400" i="1" dirty="0" smtClean="0"/>
              <a:t>w</a:t>
            </a:r>
            <a:r>
              <a:rPr lang="en-US" sz="2400" dirty="0" smtClean="0"/>
              <a:t>(</a:t>
            </a:r>
            <a:r>
              <a:rPr lang="en-US" sz="2400" i="1" dirty="0" smtClean="0"/>
              <a:t>S</a:t>
            </a:r>
            <a:r>
              <a:rPr lang="en-US" sz="2400" dirty="0" smtClean="0"/>
              <a:t>) for which these inequalities hold with </a:t>
            </a:r>
            <a:r>
              <a:rPr lang="en-US" sz="2400" i="1" dirty="0" smtClean="0"/>
              <a:t>c</a:t>
            </a:r>
            <a:r>
              <a:rPr lang="en-US" sz="2400" dirty="0" smtClean="0"/>
              <a:t> = 1.</a:t>
            </a:r>
            <a:endParaRPr lang="en-US" sz="2400" dirty="0"/>
          </a:p>
        </p:txBody>
      </p:sp>
      <p:sp>
        <p:nvSpPr>
          <p:cNvPr id="13" name="Cloud Callout 12"/>
          <p:cNvSpPr/>
          <p:nvPr/>
        </p:nvSpPr>
        <p:spPr>
          <a:xfrm>
            <a:off x="827584" y="3140968"/>
            <a:ext cx="6696744" cy="1296144"/>
          </a:xfrm>
          <a:prstGeom prst="cloudCallout">
            <a:avLst>
              <a:gd name="adj1" fmla="val 23970"/>
              <a:gd name="adj2" fmla="val -778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A linear function of </a:t>
            </a:r>
            <a:r>
              <a:rPr lang="en-US" sz="2400" i="1" dirty="0" smtClean="0"/>
              <a:t>z</a:t>
            </a:r>
            <a:r>
              <a:rPr lang="en-US" sz="2400" dirty="0" smtClean="0"/>
              <a:t>(</a:t>
            </a:r>
            <a:r>
              <a:rPr lang="en-US" sz="2400" i="1" dirty="0" smtClean="0"/>
              <a:t>S</a:t>
            </a:r>
            <a:r>
              <a:rPr lang="en-US" sz="2400" dirty="0" smtClean="0"/>
              <a:t>) and </a:t>
            </a:r>
            <a:r>
              <a:rPr lang="en-US" sz="2400" i="1" dirty="0" smtClean="0"/>
              <a:t>w</a:t>
            </a:r>
            <a:r>
              <a:rPr lang="en-US" sz="2400" dirty="0" smtClean="0"/>
              <a:t>(</a:t>
            </a:r>
            <a:r>
              <a:rPr lang="en-US" sz="2400" i="1" dirty="0" smtClean="0"/>
              <a:t>S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15" name="Cloud Callout 14"/>
          <p:cNvSpPr/>
          <p:nvPr/>
        </p:nvSpPr>
        <p:spPr>
          <a:xfrm>
            <a:off x="827584" y="4797152"/>
            <a:ext cx="6696744" cy="1296144"/>
          </a:xfrm>
          <a:prstGeom prst="cloudCallout">
            <a:avLst>
              <a:gd name="adj1" fmla="val 23970"/>
              <a:gd name="adj2" fmla="val -778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Again, linear functions of </a:t>
            </a:r>
            <a:r>
              <a:rPr lang="en-US" sz="2400" i="1" dirty="0" smtClean="0"/>
              <a:t>z</a:t>
            </a:r>
            <a:r>
              <a:rPr lang="en-US" sz="2400" dirty="0" smtClean="0"/>
              <a:t>(</a:t>
            </a:r>
            <a:r>
              <a:rPr lang="en-US" sz="2400" i="1" dirty="0" smtClean="0"/>
              <a:t>S</a:t>
            </a:r>
            <a:r>
              <a:rPr lang="en-US" sz="2400" dirty="0" smtClean="0"/>
              <a:t>) and </a:t>
            </a:r>
            <a:r>
              <a:rPr lang="en-US" sz="2400" i="1" dirty="0" smtClean="0"/>
              <a:t>w</a:t>
            </a:r>
            <a:r>
              <a:rPr lang="en-US" sz="2400" dirty="0" smtClean="0"/>
              <a:t>(</a:t>
            </a:r>
            <a:r>
              <a:rPr lang="en-US" sz="2400" i="1" dirty="0" smtClean="0"/>
              <a:t>S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  <p:bldP spid="12" grpId="0" build="allAtOnce" animBg="1"/>
      <p:bldP spid="14" grpId="0" animBg="1"/>
      <p:bldP spid="13" grpId="1" animBg="1"/>
      <p:bldP spid="13" grpId="2" animBg="1"/>
      <p:bldP spid="15" grpId="1" animBg="1"/>
      <p:bldP spid="15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to the Rescue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683568" y="1340768"/>
            <a:ext cx="7920880" cy="14401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85800" indent="-685800"/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It is enough for the inequalities to hold in expectation over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.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𝔼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S 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[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Gain(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)] ≥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c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 ∙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𝔼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S 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[</a:t>
            </a:r>
            <a:r>
              <a:rPr lang="en-US" sz="2400" dirty="0" err="1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Damage</a:t>
            </a:r>
            <a:r>
              <a:rPr lang="en-US" sz="2400" baseline="-25000" dirty="0" err="1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in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)] .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𝔼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S 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[Gain(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)] ≥ 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c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 ∙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𝔼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S 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[</a:t>
            </a:r>
            <a:r>
              <a:rPr lang="en-US" sz="2400" dirty="0" err="1" smtClean="0">
                <a:ea typeface="Cambria Math" pitchFamily="18" charset="0"/>
                <a:cs typeface="Arial" pitchFamily="34" charset="0"/>
                <a:sym typeface="Symbol"/>
              </a:rPr>
              <a:t>Damage</a:t>
            </a:r>
            <a:r>
              <a:rPr lang="en-US" sz="2400" baseline="-25000" dirty="0" err="1" smtClean="0">
                <a:ea typeface="Cambria Math" pitchFamily="18" charset="0"/>
                <a:cs typeface="Arial" pitchFamily="34" charset="0"/>
                <a:sym typeface="Symbol"/>
              </a:rPr>
              <a:t>out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)] .</a:t>
            </a:r>
          </a:p>
          <a:p>
            <a:pPr marL="685800" indent="-685800"/>
            <a:endParaRPr lang="en-US" sz="2400" dirty="0" smtClean="0">
              <a:latin typeface="+mj-lt"/>
              <a:ea typeface="Cambria Math" pitchFamily="18" charset="0"/>
              <a:cs typeface="Arial" pitchFamily="34" charset="0"/>
              <a:sym typeface="Symbol"/>
            </a:endParaRPr>
          </a:p>
        </p:txBody>
      </p:sp>
      <p:pic>
        <p:nvPicPr>
          <p:cNvPr id="232454" name="Picture 6" descr="C:\Users\Julia\AppData\Local\Microsoft\Windows\INetCache\IE\O17CPHQR\lifesaver-309471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2656"/>
            <a:ext cx="1080120" cy="108012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 bwMode="auto">
          <a:xfrm>
            <a:off x="683568" y="3429000"/>
            <a:ext cx="7920880" cy="30963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The requirements from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z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) and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w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) can be stated as an LP.</a:t>
            </a:r>
          </a:p>
          <a:p>
            <a:pPr marL="228600" indent="-228600" algn="just">
              <a:spcBef>
                <a:spcPts val="600"/>
              </a:spcBef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	</a:t>
            </a:r>
          </a:p>
          <a:p>
            <a:pPr marL="228600" indent="-228600" algn="just">
              <a:spcBef>
                <a:spcPts val="600"/>
              </a:spcBef>
            </a:pPr>
            <a:endParaRPr lang="en-US" sz="2400" dirty="0" smtClean="0">
              <a:latin typeface="Cambria Math" pitchFamily="18" charset="0"/>
              <a:ea typeface="Cambria Math" pitchFamily="18" charset="0"/>
              <a:cs typeface="Arial" pitchFamily="34" charset="0"/>
              <a:sym typeface="Symbol"/>
            </a:endParaRPr>
          </a:p>
          <a:p>
            <a:pPr marL="228600" indent="-228600" algn="just">
              <a:spcBef>
                <a:spcPts val="600"/>
              </a:spcBef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		</a:t>
            </a:r>
            <a:endParaRPr lang="en-US" sz="2400" dirty="0" smtClean="0">
              <a:ea typeface="Cambria Math" pitchFamily="18" charset="0"/>
              <a:cs typeface="Arial" pitchFamily="34" charset="0"/>
              <a:sym typeface="Symbol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Every algorithm using probabilities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z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) and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w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) obeying this LP has the approximation ratio corresponding to </a:t>
            </a:r>
            <a:r>
              <a:rPr lang="en-US" sz="2400" i="1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c</a:t>
            </a: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67744" y="4149080"/>
            <a:ext cx="4824536" cy="144016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just"/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𝔼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S 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[Gain(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)] ≥ 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c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 ∙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𝔼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S 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[</a:t>
            </a:r>
            <a:r>
              <a:rPr lang="en-US" sz="2400" dirty="0" err="1" smtClean="0">
                <a:ea typeface="Cambria Math" pitchFamily="18" charset="0"/>
                <a:cs typeface="Arial" pitchFamily="34" charset="0"/>
                <a:sym typeface="Symbol"/>
              </a:rPr>
              <a:t>Damage</a:t>
            </a:r>
            <a:r>
              <a:rPr lang="en-US" sz="2400" baseline="-25000" dirty="0" err="1" smtClean="0">
                <a:ea typeface="Cambria Math" pitchFamily="18" charset="0"/>
                <a:cs typeface="Arial" pitchFamily="34" charset="0"/>
                <a:sym typeface="Symbol"/>
              </a:rPr>
              <a:t>in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)]</a:t>
            </a:r>
          </a:p>
          <a:p>
            <a:pPr marL="228600" indent="-228600" algn="just"/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𝔼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S 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[Gain(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)] ≥ 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c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 ∙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𝔼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S 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[</a:t>
            </a:r>
            <a:r>
              <a:rPr lang="en-US" sz="2400" dirty="0" err="1" smtClean="0">
                <a:ea typeface="Cambria Math" pitchFamily="18" charset="0"/>
                <a:cs typeface="Arial" pitchFamily="34" charset="0"/>
                <a:sym typeface="Symbol"/>
              </a:rPr>
              <a:t>Damage</a:t>
            </a:r>
            <a:r>
              <a:rPr lang="en-US" sz="2400" baseline="-25000" dirty="0" err="1" smtClean="0">
                <a:ea typeface="Cambria Math" pitchFamily="18" charset="0"/>
                <a:cs typeface="Arial" pitchFamily="34" charset="0"/>
                <a:sym typeface="Symbol"/>
              </a:rPr>
              <a:t>out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)]</a:t>
            </a:r>
          </a:p>
          <a:p>
            <a:pPr marL="228600" indent="-228600"/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z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 + 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w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 = 1			      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</a:p>
          <a:p>
            <a:pPr marL="228600" indent="-228600"/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z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), 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w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  0			      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92080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4355976" y="2924944"/>
            <a:ext cx="576064" cy="43204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Cloud Callout 14"/>
          <p:cNvSpPr/>
          <p:nvPr/>
        </p:nvSpPr>
        <p:spPr>
          <a:xfrm>
            <a:off x="323528" y="2564904"/>
            <a:ext cx="8352928" cy="1296144"/>
          </a:xfrm>
          <a:prstGeom prst="cloudCallout">
            <a:avLst>
              <a:gd name="adj1" fmla="val -7901"/>
              <a:gd name="adj2" fmla="val 735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The expectation over linear functions of </a:t>
            </a:r>
            <a:r>
              <a:rPr lang="en-US" sz="2400" i="1" dirty="0" smtClean="0"/>
              <a:t>z</a:t>
            </a:r>
            <a:r>
              <a:rPr lang="en-US" sz="2400" dirty="0" smtClean="0"/>
              <a:t>(</a:t>
            </a:r>
            <a:r>
              <a:rPr lang="en-US" sz="2400" i="1" dirty="0" smtClean="0"/>
              <a:t>S</a:t>
            </a:r>
            <a:r>
              <a:rPr lang="en-US" sz="2400" dirty="0" smtClean="0"/>
              <a:t>) and </a:t>
            </a:r>
            <a:r>
              <a:rPr lang="en-US" sz="2400" i="1" dirty="0" smtClean="0"/>
              <a:t>w</a:t>
            </a:r>
            <a:r>
              <a:rPr lang="en-US" sz="2400" dirty="0" smtClean="0"/>
              <a:t>(</a:t>
            </a:r>
            <a:r>
              <a:rPr lang="en-US" sz="2400" i="1" dirty="0" smtClean="0"/>
              <a:t>S</a:t>
            </a:r>
            <a:r>
              <a:rPr lang="en-US" sz="2400" dirty="0" smtClean="0"/>
              <a:t>) is also a function of this kind.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1" grpId="0" build="allAtOnce" animBg="1"/>
      <p:bldP spid="12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33478" name="Picture 6" descr="C:\Users\User\AppData\Local\Microsoft\Windows\INetCache\IE\1771SIG9\think_smiley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2479" y="332657"/>
            <a:ext cx="773937" cy="1224136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3779912" y="1556792"/>
            <a:ext cx="158417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S</a:t>
            </a:r>
            <a:r>
              <a:rPr lang="en-US" sz="2000" dirty="0" smtClean="0"/>
              <a:t> = (</a:t>
            </a:r>
            <a:r>
              <a:rPr lang="en-US" sz="2000" i="1" dirty="0" smtClean="0">
                <a:sym typeface="Symbol"/>
              </a:rPr>
              <a:t>X</a:t>
            </a:r>
            <a:r>
              <a:rPr lang="en-US" sz="2000" dirty="0" smtClean="0"/>
              <a:t>, </a:t>
            </a:r>
            <a:r>
              <a:rPr lang="en-US" sz="2000" i="1" dirty="0" smtClean="0"/>
              <a:t>Y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1" name="Oval 10"/>
          <p:cNvSpPr/>
          <p:nvPr/>
        </p:nvSpPr>
        <p:spPr>
          <a:xfrm>
            <a:off x="2195736" y="4149080"/>
            <a:ext cx="158417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(</a:t>
            </a:r>
            <a:r>
              <a:rPr lang="en-US" sz="2000" i="1" dirty="0" err="1" smtClean="0">
                <a:sym typeface="Symbol"/>
              </a:rPr>
              <a:t>X</a:t>
            </a:r>
            <a:r>
              <a:rPr lang="en-US" sz="2000" dirty="0" err="1" smtClean="0">
                <a:sym typeface="Symbol"/>
              </a:rPr>
              <a:t>+</a:t>
            </a:r>
            <a:r>
              <a:rPr lang="en-US" sz="2000" i="1" dirty="0" err="1" smtClean="0">
                <a:sym typeface="Symbol"/>
              </a:rPr>
              <a:t>u</a:t>
            </a:r>
            <a:r>
              <a:rPr lang="en-US" sz="2000" i="1" baseline="-25000" dirty="0" err="1" smtClean="0">
                <a:sym typeface="Symbol"/>
              </a:rPr>
              <a:t>i</a:t>
            </a:r>
            <a:r>
              <a:rPr lang="en-US" sz="2000" dirty="0" smtClean="0"/>
              <a:t>, </a:t>
            </a:r>
            <a:r>
              <a:rPr lang="en-US" sz="2000" i="1" dirty="0" smtClean="0"/>
              <a:t>Y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2" name="Down Arrow 11"/>
          <p:cNvSpPr/>
          <p:nvPr/>
        </p:nvSpPr>
        <p:spPr>
          <a:xfrm rot="1666341">
            <a:off x="3336382" y="2257612"/>
            <a:ext cx="360040" cy="186639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9933659" flipH="1">
            <a:off x="5471137" y="2247431"/>
            <a:ext cx="360040" cy="196751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24128" y="4149080"/>
            <a:ext cx="158417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(</a:t>
            </a:r>
            <a:r>
              <a:rPr lang="en-US" sz="2000" i="1" dirty="0" smtClean="0">
                <a:sym typeface="Symbol"/>
              </a:rPr>
              <a:t>X</a:t>
            </a:r>
            <a:r>
              <a:rPr lang="en-US" sz="2000" dirty="0" smtClean="0"/>
              <a:t>, </a:t>
            </a:r>
            <a:r>
              <a:rPr lang="en-US" sz="2000" i="1" dirty="0" smtClean="0"/>
              <a:t>Y-</a:t>
            </a:r>
            <a:r>
              <a:rPr lang="en-US" sz="2000" i="1" dirty="0" err="1" smtClean="0"/>
              <a:t>u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284364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33149" y="285293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1520" y="1196752"/>
            <a:ext cx="5472608" cy="1728192"/>
            <a:chOff x="251520" y="1196752"/>
            <a:chExt cx="5472608" cy="1728192"/>
          </a:xfrm>
        </p:grpSpPr>
        <p:sp>
          <p:nvSpPr>
            <p:cNvPr id="19" name="Rounded Rectangle 18"/>
            <p:cNvSpPr/>
            <p:nvPr/>
          </p:nvSpPr>
          <p:spPr>
            <a:xfrm>
              <a:off x="251520" y="1196752"/>
              <a:ext cx="2952328" cy="144016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/>
                <a:t>If </a:t>
              </a:r>
              <a:r>
                <a:rPr lang="en-US" sz="2400" i="1" dirty="0" smtClean="0"/>
                <a:t>z</a:t>
              </a:r>
              <a:r>
                <a:rPr lang="en-US" sz="2400" dirty="0" smtClean="0"/>
                <a:t>(</a:t>
              </a:r>
              <a:r>
                <a:rPr lang="en-US" sz="2400" i="1" dirty="0" smtClean="0"/>
                <a:t>S</a:t>
              </a:r>
              <a:r>
                <a:rPr lang="en-US" sz="2400" dirty="0" smtClean="0"/>
                <a:t>) or </a:t>
              </a:r>
              <a:r>
                <a:rPr lang="en-US" sz="2400" i="1" dirty="0" smtClean="0"/>
                <a:t>w</a:t>
              </a:r>
              <a:r>
                <a:rPr lang="en-US" sz="2400" dirty="0" smtClean="0"/>
                <a:t>(</a:t>
              </a:r>
              <a:r>
                <a:rPr lang="en-US" sz="2400" i="1" dirty="0" smtClean="0"/>
                <a:t>S</a:t>
              </a:r>
              <a:r>
                <a:rPr lang="en-US" sz="2400" dirty="0" smtClean="0"/>
                <a:t>) is 0, then only one state results from </a:t>
              </a:r>
              <a:r>
                <a:rPr lang="en-US" sz="2400" i="1" dirty="0" smtClean="0"/>
                <a:t>S</a:t>
              </a:r>
              <a:r>
                <a:rPr lang="en-US" sz="2400" dirty="0" smtClean="0"/>
                <a:t>.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203848" y="2276872"/>
              <a:ext cx="2520280" cy="648072"/>
            </a:xfrm>
            <a:prstGeom prst="straightConnector1">
              <a:avLst/>
            </a:prstGeom>
            <a:ln w="38100">
              <a:solidFill>
                <a:srgbClr val="4BC0B2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483768" y="2636912"/>
              <a:ext cx="648072" cy="288032"/>
            </a:xfrm>
            <a:prstGeom prst="straightConnector1">
              <a:avLst/>
            </a:prstGeom>
            <a:ln w="38100">
              <a:solidFill>
                <a:srgbClr val="4BC0B2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 bwMode="auto">
          <a:xfrm>
            <a:off x="611560" y="5157192"/>
            <a:ext cx="792088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The number of states in the next iteration is equal to the number of non-zero variables in our LP solution.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Cambria Math" pitchFamily="18" charset="0"/>
                <a:cs typeface="Arial" pitchFamily="34" charset="0"/>
                <a:sym typeface="Symbol"/>
              </a:rPr>
              <a:t>We want an LP solution with few non-zero variables.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good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10" descr="C:\Documents and Settings\moranfe\Local Settings\Temporary Internet Files\Content.IE5\AXLZ32D6\MCBS01872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3533" y="500042"/>
            <a:ext cx="1442923" cy="1027786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051720" y="2996952"/>
            <a:ext cx="4824536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just"/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𝔼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S 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[Gain(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)] ≥ 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c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 ∙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𝔼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S 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[</a:t>
            </a:r>
            <a:r>
              <a:rPr lang="en-US" sz="2400" dirty="0" err="1" smtClean="0">
                <a:ea typeface="Cambria Math" pitchFamily="18" charset="0"/>
                <a:cs typeface="Arial" pitchFamily="34" charset="0"/>
                <a:sym typeface="Symbol"/>
              </a:rPr>
              <a:t>Damage</a:t>
            </a:r>
            <a:r>
              <a:rPr lang="en-US" sz="2400" baseline="-25000" dirty="0" err="1" smtClean="0">
                <a:ea typeface="Cambria Math" pitchFamily="18" charset="0"/>
                <a:cs typeface="Arial" pitchFamily="34" charset="0"/>
                <a:sym typeface="Symbol"/>
              </a:rPr>
              <a:t>in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)]</a:t>
            </a:r>
          </a:p>
          <a:p>
            <a:pPr marL="228600" indent="-228600" algn="just"/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𝔼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S 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[Gain(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)] ≥ 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c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 ∙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𝔼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Arial" pitchFamily="34" charset="0"/>
                <a:sym typeface="Symbol"/>
              </a:rPr>
              <a:t>S 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[</a:t>
            </a:r>
            <a:r>
              <a:rPr lang="en-US" sz="2400" dirty="0" err="1" smtClean="0">
                <a:ea typeface="Cambria Math" pitchFamily="18" charset="0"/>
                <a:cs typeface="Arial" pitchFamily="34" charset="0"/>
                <a:sym typeface="Symbol"/>
              </a:rPr>
              <a:t>Damage</a:t>
            </a:r>
            <a:r>
              <a:rPr lang="en-US" sz="2400" baseline="-25000" dirty="0" err="1" smtClean="0">
                <a:ea typeface="Cambria Math" pitchFamily="18" charset="0"/>
                <a:cs typeface="Arial" pitchFamily="34" charset="0"/>
                <a:sym typeface="Symbol"/>
              </a:rPr>
              <a:t>out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)]</a:t>
            </a:r>
          </a:p>
          <a:p>
            <a:pPr marL="228600" indent="-228600"/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z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 + 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w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(S) = 1			      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</a:p>
          <a:p>
            <a:pPr marL="228600" indent="-228600"/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z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), 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w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)  0			      </a:t>
            </a:r>
            <a:r>
              <a:rPr lang="en-US" sz="2400" i="1" dirty="0" smtClean="0">
                <a:ea typeface="Cambria Math" pitchFamily="18" charset="0"/>
                <a:cs typeface="Arial" pitchFamily="34" charset="0"/>
                <a:sym typeface="Symbol"/>
              </a:rPr>
              <a:t>S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99592" y="1412776"/>
            <a:ext cx="4104456" cy="1080120"/>
            <a:chOff x="611560" y="1556792"/>
            <a:chExt cx="4104456" cy="1080120"/>
          </a:xfrm>
        </p:grpSpPr>
        <p:sp>
          <p:nvSpPr>
            <p:cNvPr id="8" name="Rounded Rectangle 7"/>
            <p:cNvSpPr/>
            <p:nvPr/>
          </p:nvSpPr>
          <p:spPr>
            <a:xfrm>
              <a:off x="611560" y="1556792"/>
              <a:ext cx="4104456" cy="10801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t" anchorCtr="0"/>
            <a:lstStyle/>
            <a:p>
              <a:r>
                <a:rPr lang="en-US" sz="2400" dirty="0" smtClean="0"/>
                <a:t>Has a solution (for </a:t>
              </a:r>
              <a:r>
                <a:rPr lang="en-US" sz="2400" i="1" dirty="0" smtClean="0"/>
                <a:t>c</a:t>
              </a:r>
              <a:r>
                <a:rPr lang="en-US" sz="2400" dirty="0" smtClean="0"/>
                <a:t> = 1):</a:t>
              </a:r>
            </a:p>
            <a:p>
              <a:r>
                <a:rPr lang="en-US" sz="2400" dirty="0" smtClean="0"/>
                <a:t>		,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857935" y="1988840"/>
            <a:ext cx="1625833" cy="575816"/>
          </p:xfrm>
          <a:graphic>
            <a:graphicData uri="http://schemas.openxmlformats.org/presentationml/2006/ole">
              <p:oleObj spid="_x0000_s232450" name="Equation" r:id="rId4" imgW="1218960" imgH="431640" progId="Equation.3">
                <p:embed/>
              </p:oleObj>
            </a:graphicData>
          </a:graphic>
        </p:graphicFrame>
        <p:graphicFrame>
          <p:nvGraphicFramePr>
            <p:cNvPr id="232451" name="Object 3"/>
            <p:cNvGraphicFramePr>
              <a:graphicFrameLocks noChangeAspect="1"/>
            </p:cNvGraphicFramePr>
            <p:nvPr/>
          </p:nvGraphicFramePr>
          <p:xfrm>
            <a:off x="2898775" y="1989138"/>
            <a:ext cx="1662113" cy="576262"/>
          </p:xfrm>
          <a:graphic>
            <a:graphicData uri="http://schemas.openxmlformats.org/presentationml/2006/ole">
              <p:oleObj spid="_x0000_s232451" name="Equation" r:id="rId5" imgW="1244520" imgH="431640" progId="Equation.3">
                <p:embed/>
              </p:oleObj>
            </a:graphicData>
          </a:graphic>
        </p:graphicFrame>
      </p:grpSp>
      <p:sp>
        <p:nvSpPr>
          <p:cNvPr id="11" name="Rounded Rectangle 10"/>
          <p:cNvSpPr/>
          <p:nvPr/>
        </p:nvSpPr>
        <p:spPr>
          <a:xfrm>
            <a:off x="5652120" y="1988840"/>
            <a:ext cx="1656184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/>
            <a:r>
              <a:rPr lang="en-US" sz="2400" dirty="0" smtClean="0"/>
              <a:t>Bounded.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915816" y="2564904"/>
            <a:ext cx="576064" cy="43204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Down Arrow 13"/>
          <p:cNvSpPr/>
          <p:nvPr/>
        </p:nvSpPr>
        <p:spPr>
          <a:xfrm>
            <a:off x="6012160" y="2564904"/>
            <a:ext cx="576064" cy="43204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ounded Rectangle 14"/>
          <p:cNvSpPr/>
          <p:nvPr/>
        </p:nvSpPr>
        <p:spPr>
          <a:xfrm>
            <a:off x="539552" y="4941168"/>
            <a:ext cx="7632848" cy="1584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just"/>
            <a:r>
              <a:rPr lang="en-US" sz="2400" dirty="0" smtClean="0"/>
              <a:t>A basic feasible solution contains at most one non-zero variable for every constraint:</a:t>
            </a:r>
          </a:p>
          <a:p>
            <a:pPr marL="228600" indent="-228600" algn="just">
              <a:buFont typeface="Arial" pitchFamily="34" charset="0"/>
              <a:buChar char="•"/>
            </a:pPr>
            <a:r>
              <a:rPr lang="en-US" sz="2400" dirty="0" smtClean="0"/>
              <a:t>One non-zero variable for every current state.</a:t>
            </a:r>
          </a:p>
          <a:p>
            <a:pPr marL="228600" indent="-228600" algn="just">
              <a:buFont typeface="Arial" pitchFamily="34" charset="0"/>
              <a:buChar char="•"/>
            </a:pPr>
            <a:r>
              <a:rPr lang="en-US" sz="2400" dirty="0" smtClean="0"/>
              <a:t>Two additional non-zero variables.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4283968" y="4509120"/>
            <a:ext cx="576064" cy="43204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Cloud Callout 16"/>
          <p:cNvSpPr/>
          <p:nvPr/>
        </p:nvSpPr>
        <p:spPr>
          <a:xfrm>
            <a:off x="323528" y="3284984"/>
            <a:ext cx="8352928" cy="1296144"/>
          </a:xfrm>
          <a:prstGeom prst="cloudCallout">
            <a:avLst>
              <a:gd name="adj1" fmla="val -7901"/>
              <a:gd name="adj2" fmla="val 735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The size of the distribution can increase by at most 2 at every iteration.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uiExpand="1" build="allAtOnce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34498" name="Picture 2" descr="C:\Users\User\AppData\Local\Microsoft\Windows\INetCache\IE\1771SIG9\clipart0197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297288"/>
            <a:ext cx="1512168" cy="1187496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539552" y="1556792"/>
            <a:ext cx="7992888" cy="28083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just"/>
            <a:r>
              <a:rPr lang="en-US" sz="2400" b="1" u="sng" dirty="0" smtClean="0"/>
              <a:t>Algorithm</a:t>
            </a:r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smtClean="0"/>
              <a:t>Explicitly stores a distribution over states.</a:t>
            </a:r>
            <a:endParaRPr lang="en-US" sz="2400" dirty="0" smtClean="0">
              <a:sym typeface="Symbol"/>
            </a:endParaRPr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In every iteration:</a:t>
            </a:r>
          </a:p>
          <a:p>
            <a:pPr marL="693738" lvl="1" indent="-236538" algn="just">
              <a:buFont typeface="Wingdings" pitchFamily="2" charset="2"/>
              <a:buChar char="§"/>
            </a:pPr>
            <a:r>
              <a:rPr lang="en-US" sz="2400" dirty="0" smtClean="0">
                <a:sym typeface="Symbol"/>
              </a:rPr>
              <a:t>Uses an LP to calculate the probabilities to move from one state to another.</a:t>
            </a:r>
          </a:p>
          <a:p>
            <a:pPr marL="693738" lvl="1" indent="-236538" algn="just">
              <a:buFont typeface="Wingdings" pitchFamily="2" charset="2"/>
              <a:buChar char="§"/>
            </a:pPr>
            <a:r>
              <a:rPr lang="en-US" sz="2400" dirty="0" smtClean="0">
                <a:sym typeface="Symbol"/>
              </a:rPr>
              <a:t>Calculates the distribution for the next iteration based on these probabilities.</a:t>
            </a:r>
            <a:endParaRPr lang="en-US" sz="24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539552" y="4509120"/>
            <a:ext cx="7992888" cy="18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just"/>
            <a:r>
              <a:rPr lang="en-US" sz="2400" b="1" u="sng" dirty="0" smtClean="0"/>
              <a:t>Performance</a:t>
            </a:r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smtClean="0"/>
              <a:t>The approximation ratio is ½ (for </a:t>
            </a:r>
            <a:r>
              <a:rPr lang="en-US" sz="2400" i="1" dirty="0" smtClean="0"/>
              <a:t>c</a:t>
            </a:r>
            <a:r>
              <a:rPr lang="en-US" sz="2400" dirty="0" smtClean="0"/>
              <a:t> = 1).</a:t>
            </a:r>
            <a:endParaRPr lang="en-US" sz="2400" dirty="0" smtClean="0">
              <a:sym typeface="Symbol"/>
            </a:endParaRPr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The size of the distribution grows linearly – polynomial time algorithm.</a:t>
            </a:r>
            <a:endParaRPr lang="en-US" sz="2400" dirty="0" smtClean="0"/>
          </a:p>
        </p:txBody>
      </p:sp>
      <p:sp>
        <p:nvSpPr>
          <p:cNvPr id="8" name="Cloud Callout 7"/>
          <p:cNvSpPr/>
          <p:nvPr/>
        </p:nvSpPr>
        <p:spPr>
          <a:xfrm>
            <a:off x="1331640" y="3717032"/>
            <a:ext cx="6696744" cy="1512168"/>
          </a:xfrm>
          <a:prstGeom prst="cloudCallout">
            <a:avLst>
              <a:gd name="adj1" fmla="val -7901"/>
              <a:gd name="adj2" fmla="val 735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This LP can in fact be solved in     a near-linear time, resulting in     a near-quadratic time complexity.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813211" y="5243716"/>
            <a:ext cx="1151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00D000"/>
                </a:solidFill>
                <a:sym typeface="Wingdings"/>
              </a:rPr>
              <a:t></a:t>
            </a:r>
            <a:endParaRPr lang="en-US" sz="9600" dirty="0" smtClean="0">
              <a:solidFill>
                <a:srgbClr val="00D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uiExpand="1" build="allAtOnce" animBg="1"/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– Starting Point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35522" name="Picture 2" descr="C:\Users\User\AppData\Local\Microsoft\Windows\INetCache\IE\SM0DWDXD\automotive-149182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711" y="332656"/>
            <a:ext cx="1092721" cy="115212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755576" y="1556792"/>
            <a:ext cx="720080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en-US" sz="2400" dirty="0" smtClean="0"/>
              <a:t>Consider the cut function of the complete graph:</a:t>
            </a:r>
            <a:endParaRPr lang="he-IL" sz="2400" dirty="0"/>
          </a:p>
        </p:txBody>
      </p:sp>
      <p:grpSp>
        <p:nvGrpSpPr>
          <p:cNvPr id="79" name="Group 78"/>
          <p:cNvGrpSpPr/>
          <p:nvPr/>
        </p:nvGrpSpPr>
        <p:grpSpPr>
          <a:xfrm>
            <a:off x="2699792" y="2420888"/>
            <a:ext cx="3168352" cy="1944216"/>
            <a:chOff x="2411760" y="2420888"/>
            <a:chExt cx="3168352" cy="1944216"/>
          </a:xfrm>
        </p:grpSpPr>
        <p:sp>
          <p:nvSpPr>
            <p:cNvPr id="9" name="Oval 8"/>
            <p:cNvSpPr/>
            <p:nvPr/>
          </p:nvSpPr>
          <p:spPr>
            <a:xfrm>
              <a:off x="3203848" y="242088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9" idx="4"/>
              <a:endCxn id="14" idx="0"/>
            </p:cNvCxnSpPr>
            <p:nvPr/>
          </p:nvCxnSpPr>
          <p:spPr bwMode="auto">
            <a:xfrm>
              <a:off x="3318148" y="2649488"/>
              <a:ext cx="0" cy="148701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Oval 11"/>
            <p:cNvSpPr/>
            <p:nvPr/>
          </p:nvSpPr>
          <p:spPr>
            <a:xfrm>
              <a:off x="2411760" y="327240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2" idx="4"/>
              <a:endCxn id="14" idx="2"/>
            </p:cNvCxnSpPr>
            <p:nvPr/>
          </p:nvCxnSpPr>
          <p:spPr bwMode="auto">
            <a:xfrm>
              <a:off x="2526060" y="3501008"/>
              <a:ext cx="677788" cy="74979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Oval 13"/>
            <p:cNvSpPr/>
            <p:nvPr/>
          </p:nvSpPr>
          <p:spPr>
            <a:xfrm>
              <a:off x="3203848" y="4136504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9" idx="2"/>
              <a:endCxn id="12" idx="0"/>
            </p:cNvCxnSpPr>
            <p:nvPr/>
          </p:nvCxnSpPr>
          <p:spPr bwMode="auto">
            <a:xfrm flipH="1">
              <a:off x="2526060" y="2535188"/>
              <a:ext cx="677788" cy="7372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/>
            <p:cNvCxnSpPr>
              <a:stCxn id="14" idx="7"/>
              <a:endCxn id="17" idx="3"/>
            </p:cNvCxnSpPr>
            <p:nvPr/>
          </p:nvCxnSpPr>
          <p:spPr bwMode="auto">
            <a:xfrm flipV="1">
              <a:off x="3398970" y="2616010"/>
              <a:ext cx="1193932" cy="15539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Oval 16"/>
            <p:cNvSpPr/>
            <p:nvPr/>
          </p:nvSpPr>
          <p:spPr>
            <a:xfrm>
              <a:off x="4559424" y="242088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7" idx="2"/>
              <a:endCxn id="9" idx="6"/>
            </p:cNvCxnSpPr>
            <p:nvPr/>
          </p:nvCxnSpPr>
          <p:spPr bwMode="auto">
            <a:xfrm flipH="1">
              <a:off x="3432448" y="2535188"/>
              <a:ext cx="112697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Arrow Connector 18"/>
            <p:cNvCxnSpPr>
              <a:stCxn id="12" idx="5"/>
              <a:endCxn id="23" idx="1"/>
            </p:cNvCxnSpPr>
            <p:nvPr/>
          </p:nvCxnSpPr>
          <p:spPr bwMode="auto">
            <a:xfrm>
              <a:off x="2606882" y="3467530"/>
              <a:ext cx="1986020" cy="7024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Oval 19"/>
            <p:cNvSpPr/>
            <p:nvPr/>
          </p:nvSpPr>
          <p:spPr>
            <a:xfrm>
              <a:off x="5351512" y="327240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12" idx="6"/>
              <a:endCxn id="20" idx="2"/>
            </p:cNvCxnSpPr>
            <p:nvPr/>
          </p:nvCxnSpPr>
          <p:spPr bwMode="auto">
            <a:xfrm>
              <a:off x="2640360" y="3386708"/>
              <a:ext cx="271115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Arrow Connector 21"/>
            <p:cNvCxnSpPr>
              <a:stCxn id="20" idx="0"/>
              <a:endCxn id="17" idx="6"/>
            </p:cNvCxnSpPr>
            <p:nvPr/>
          </p:nvCxnSpPr>
          <p:spPr bwMode="auto">
            <a:xfrm flipH="1" flipV="1">
              <a:off x="4788024" y="2535188"/>
              <a:ext cx="677788" cy="7372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Oval 22"/>
            <p:cNvSpPr/>
            <p:nvPr/>
          </p:nvSpPr>
          <p:spPr>
            <a:xfrm>
              <a:off x="4559424" y="4136504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24" name="Straight Arrow Connector 23"/>
            <p:cNvCxnSpPr>
              <a:stCxn id="23" idx="2"/>
              <a:endCxn id="14" idx="6"/>
            </p:cNvCxnSpPr>
            <p:nvPr/>
          </p:nvCxnSpPr>
          <p:spPr bwMode="auto">
            <a:xfrm flipH="1">
              <a:off x="3432448" y="4250804"/>
              <a:ext cx="112697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Arrow Connector 24"/>
            <p:cNvCxnSpPr>
              <a:stCxn id="14" idx="7"/>
              <a:endCxn id="20" idx="3"/>
            </p:cNvCxnSpPr>
            <p:nvPr/>
          </p:nvCxnSpPr>
          <p:spPr bwMode="auto">
            <a:xfrm flipV="1">
              <a:off x="3398970" y="3467530"/>
              <a:ext cx="1986020" cy="7024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Arrow Connector 25"/>
            <p:cNvCxnSpPr>
              <a:stCxn id="23" idx="7"/>
              <a:endCxn id="20" idx="4"/>
            </p:cNvCxnSpPr>
            <p:nvPr/>
          </p:nvCxnSpPr>
          <p:spPr bwMode="auto">
            <a:xfrm flipV="1">
              <a:off x="4754546" y="3501008"/>
              <a:ext cx="711266" cy="66897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Arrow Connector 40"/>
            <p:cNvCxnSpPr>
              <a:stCxn id="23" idx="0"/>
              <a:endCxn id="17" idx="4"/>
            </p:cNvCxnSpPr>
            <p:nvPr/>
          </p:nvCxnSpPr>
          <p:spPr bwMode="auto">
            <a:xfrm flipV="1">
              <a:off x="4673724" y="2649488"/>
              <a:ext cx="0" cy="148701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Arrow Connector 44"/>
            <p:cNvCxnSpPr>
              <a:stCxn id="23" idx="1"/>
              <a:endCxn id="9" idx="5"/>
            </p:cNvCxnSpPr>
            <p:nvPr/>
          </p:nvCxnSpPr>
          <p:spPr bwMode="auto">
            <a:xfrm flipH="1" flipV="1">
              <a:off x="3398970" y="2616010"/>
              <a:ext cx="1193932" cy="15539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Arrow Connector 58"/>
            <p:cNvCxnSpPr>
              <a:stCxn id="12" idx="7"/>
              <a:endCxn id="17" idx="3"/>
            </p:cNvCxnSpPr>
            <p:nvPr/>
          </p:nvCxnSpPr>
          <p:spPr bwMode="auto">
            <a:xfrm flipV="1">
              <a:off x="2606882" y="2616010"/>
              <a:ext cx="1986020" cy="68987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Arrow Connector 61"/>
            <p:cNvCxnSpPr>
              <a:stCxn id="9" idx="5"/>
              <a:endCxn id="20" idx="1"/>
            </p:cNvCxnSpPr>
            <p:nvPr/>
          </p:nvCxnSpPr>
          <p:spPr bwMode="auto">
            <a:xfrm>
              <a:off x="3398970" y="2616010"/>
              <a:ext cx="1986020" cy="68987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8" name="Rounded Rectangle 77"/>
          <p:cNvSpPr/>
          <p:nvPr/>
        </p:nvSpPr>
        <p:spPr>
          <a:xfrm>
            <a:off x="755576" y="4869160"/>
            <a:ext cx="7200800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smtClean="0"/>
              <a:t>For every set </a:t>
            </a:r>
            <a:r>
              <a:rPr lang="en-US" sz="2400" i="1" dirty="0" smtClean="0"/>
              <a:t>S</a:t>
            </a:r>
            <a:r>
              <a:rPr lang="en-US" sz="2400" dirty="0" smtClean="0"/>
              <a:t>: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S</a:t>
            </a:r>
            <a:r>
              <a:rPr lang="en-US" sz="2400" dirty="0" smtClean="0"/>
              <a:t>) = |</a:t>
            </a:r>
            <a:r>
              <a:rPr lang="en-US" sz="2400" i="1" dirty="0" smtClean="0"/>
              <a:t>S</a:t>
            </a:r>
            <a:r>
              <a:rPr lang="en-US" sz="2400" dirty="0" smtClean="0"/>
              <a:t>| </a:t>
            </a:r>
            <a:r>
              <a:rPr lang="en-US" sz="2400" dirty="0" smtClean="0">
                <a:sym typeface="Symbol"/>
              </a:rPr>
              <a:t></a:t>
            </a:r>
            <a:r>
              <a:rPr lang="en-US" sz="2400" dirty="0" smtClean="0"/>
              <a:t> (</a:t>
            </a:r>
            <a:r>
              <a:rPr lang="en-US" sz="2400" i="1" dirty="0" smtClean="0"/>
              <a:t>n</a:t>
            </a:r>
            <a:r>
              <a:rPr lang="en-US" sz="2400" dirty="0" smtClean="0"/>
              <a:t> - |</a:t>
            </a:r>
            <a:r>
              <a:rPr lang="en-US" sz="2400" i="1" dirty="0" smtClean="0"/>
              <a:t>S</a:t>
            </a:r>
            <a:r>
              <a:rPr lang="en-US" sz="2400" dirty="0" smtClean="0"/>
              <a:t>|).</a:t>
            </a:r>
          </a:p>
          <a:p>
            <a:pPr marL="236538" indent="-236538" algn="just">
              <a:buFont typeface="Arial" pitchFamily="34" charset="0"/>
              <a:buChar char="•"/>
            </a:pPr>
            <a:endParaRPr lang="en-US" sz="2400" dirty="0" smtClean="0"/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smtClean="0"/>
              <a:t>The maximum value is </a:t>
            </a:r>
            <a:r>
              <a:rPr lang="en-US" sz="2400" i="1" dirty="0" smtClean="0"/>
              <a:t>      .</a:t>
            </a:r>
          </a:p>
          <a:p>
            <a:pPr marL="236538" indent="-236538" algn="just">
              <a:buFont typeface="Arial" pitchFamily="34" charset="0"/>
              <a:buChar char="•"/>
            </a:pPr>
            <a:endParaRPr lang="he-IL" sz="900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3959994" y="5540649"/>
          <a:ext cx="395982" cy="768671"/>
        </p:xfrm>
        <a:graphic>
          <a:graphicData uri="http://schemas.openxmlformats.org/presentationml/2006/ole">
            <p:oleObj spid="_x0000_s235523" name="Equation" r:id="rId4" imgW="2156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8" grpId="0" uiExpand="1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Distribution of Hard Instances</a:t>
            </a:r>
            <a:endParaRPr lang="he-IL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37576" name="Picture 8" descr="C:\Users\User\AppData\Local\Microsoft\Windows\INetCache\IE\JJ89RTGL\958px-Hand_weights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260648"/>
            <a:ext cx="1492824" cy="1196752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755576" y="1484784"/>
            <a:ext cx="763284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en-US" sz="2400" dirty="0" smtClean="0"/>
              <a:t>Consider the cut function of the complete bipartite graph with edge weights 2:</a:t>
            </a:r>
            <a:endParaRPr lang="he-IL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71534" y="2564904"/>
            <a:ext cx="2113384" cy="1944216"/>
            <a:chOff x="2975248" y="2420888"/>
            <a:chExt cx="2113384" cy="1944216"/>
          </a:xfrm>
        </p:grpSpPr>
        <p:sp>
          <p:nvSpPr>
            <p:cNvPr id="14" name="Oval 13"/>
            <p:cNvSpPr/>
            <p:nvPr/>
          </p:nvSpPr>
          <p:spPr>
            <a:xfrm>
              <a:off x="2975248" y="242088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975248" y="327240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975248" y="4136504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18" idx="7"/>
              <a:endCxn id="21" idx="3"/>
            </p:cNvCxnSpPr>
            <p:nvPr/>
          </p:nvCxnSpPr>
          <p:spPr bwMode="auto">
            <a:xfrm flipV="1">
              <a:off x="3170370" y="2616010"/>
              <a:ext cx="1723140" cy="15539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Oval 20"/>
            <p:cNvSpPr/>
            <p:nvPr/>
          </p:nvSpPr>
          <p:spPr>
            <a:xfrm>
              <a:off x="4860032" y="242088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22" name="Straight Arrow Connector 21"/>
            <p:cNvCxnSpPr>
              <a:stCxn id="21" idx="2"/>
              <a:endCxn id="14" idx="6"/>
            </p:cNvCxnSpPr>
            <p:nvPr/>
          </p:nvCxnSpPr>
          <p:spPr bwMode="auto">
            <a:xfrm flipH="1">
              <a:off x="3203848" y="2535188"/>
              <a:ext cx="165618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Arrow Connector 22"/>
            <p:cNvCxnSpPr>
              <a:stCxn id="16" idx="5"/>
              <a:endCxn id="27" idx="1"/>
            </p:cNvCxnSpPr>
            <p:nvPr/>
          </p:nvCxnSpPr>
          <p:spPr bwMode="auto">
            <a:xfrm>
              <a:off x="3170370" y="3467530"/>
              <a:ext cx="1723140" cy="7024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Oval 23"/>
            <p:cNvSpPr/>
            <p:nvPr/>
          </p:nvSpPr>
          <p:spPr>
            <a:xfrm>
              <a:off x="4860032" y="327240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16" idx="6"/>
              <a:endCxn id="24" idx="2"/>
            </p:cNvCxnSpPr>
            <p:nvPr/>
          </p:nvCxnSpPr>
          <p:spPr bwMode="auto">
            <a:xfrm>
              <a:off x="3203848" y="3386708"/>
              <a:ext cx="165618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Oval 26"/>
            <p:cNvSpPr/>
            <p:nvPr/>
          </p:nvSpPr>
          <p:spPr>
            <a:xfrm>
              <a:off x="4860032" y="4136504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28" name="Straight Arrow Connector 27"/>
            <p:cNvCxnSpPr>
              <a:stCxn id="27" idx="2"/>
              <a:endCxn id="18" idx="6"/>
            </p:cNvCxnSpPr>
            <p:nvPr/>
          </p:nvCxnSpPr>
          <p:spPr bwMode="auto">
            <a:xfrm flipH="1">
              <a:off x="3203848" y="4250804"/>
              <a:ext cx="165618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Arrow Connector 28"/>
            <p:cNvCxnSpPr>
              <a:stCxn id="18" idx="7"/>
              <a:endCxn id="24" idx="3"/>
            </p:cNvCxnSpPr>
            <p:nvPr/>
          </p:nvCxnSpPr>
          <p:spPr bwMode="auto">
            <a:xfrm flipV="1">
              <a:off x="3170370" y="3467530"/>
              <a:ext cx="1723140" cy="7024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/>
            <p:cNvCxnSpPr>
              <a:stCxn id="27" idx="1"/>
              <a:endCxn id="14" idx="5"/>
            </p:cNvCxnSpPr>
            <p:nvPr/>
          </p:nvCxnSpPr>
          <p:spPr bwMode="auto">
            <a:xfrm flipH="1" flipV="1">
              <a:off x="3170370" y="2616010"/>
              <a:ext cx="1723140" cy="15539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Arrow Connector 32"/>
            <p:cNvCxnSpPr>
              <a:stCxn id="16" idx="7"/>
              <a:endCxn id="21" idx="3"/>
            </p:cNvCxnSpPr>
            <p:nvPr/>
          </p:nvCxnSpPr>
          <p:spPr bwMode="auto">
            <a:xfrm flipV="1">
              <a:off x="3170370" y="2616010"/>
              <a:ext cx="1723140" cy="68987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Arrow Connector 33"/>
            <p:cNvCxnSpPr>
              <a:stCxn id="14" idx="5"/>
              <a:endCxn id="24" idx="1"/>
            </p:cNvCxnSpPr>
            <p:nvPr/>
          </p:nvCxnSpPr>
          <p:spPr bwMode="auto">
            <a:xfrm>
              <a:off x="3170370" y="2616010"/>
              <a:ext cx="1723140" cy="68987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Group 36"/>
          <p:cNvGrpSpPr/>
          <p:nvPr/>
        </p:nvGrpSpPr>
        <p:grpSpPr>
          <a:xfrm>
            <a:off x="3932590" y="2348880"/>
            <a:ext cx="1584176" cy="2376264"/>
            <a:chOff x="2627784" y="2348880"/>
            <a:chExt cx="1584176" cy="2376264"/>
          </a:xfrm>
        </p:grpSpPr>
        <p:sp>
          <p:nvSpPr>
            <p:cNvPr id="35" name="Oval 34"/>
            <p:cNvSpPr/>
            <p:nvPr/>
          </p:nvSpPr>
          <p:spPr>
            <a:xfrm>
              <a:off x="2987824" y="2348880"/>
              <a:ext cx="1224136" cy="2376264"/>
            </a:xfrm>
            <a:prstGeom prst="ellipse">
              <a:avLst/>
            </a:prstGeom>
            <a:noFill/>
            <a:ln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27784" y="3183359"/>
              <a:ext cx="36260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i="1" dirty="0" smtClean="0">
                  <a:solidFill>
                    <a:srgbClr val="FF9900"/>
                  </a:solidFill>
                </a:rPr>
                <a:t>A</a:t>
              </a:r>
              <a:endParaRPr lang="he-IL" sz="2400" i="1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64838" y="2348880"/>
            <a:ext cx="1575514" cy="2376264"/>
            <a:chOff x="2987824" y="2348880"/>
            <a:chExt cx="1575514" cy="2376264"/>
          </a:xfrm>
        </p:grpSpPr>
        <p:sp>
          <p:nvSpPr>
            <p:cNvPr id="39" name="Oval 38"/>
            <p:cNvSpPr/>
            <p:nvPr/>
          </p:nvSpPr>
          <p:spPr>
            <a:xfrm>
              <a:off x="2987824" y="2348880"/>
              <a:ext cx="1224136" cy="2376264"/>
            </a:xfrm>
            <a:prstGeom prst="ellipse">
              <a:avLst/>
            </a:prstGeom>
            <a:noFill/>
            <a:ln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11960" y="3183359"/>
              <a:ext cx="35137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i="1" dirty="0" smtClean="0">
                  <a:solidFill>
                    <a:srgbClr val="FF9900"/>
                  </a:solidFill>
                </a:rPr>
                <a:t>B</a:t>
              </a:r>
              <a:endParaRPr lang="he-IL" sz="2400" i="1" dirty="0">
                <a:solidFill>
                  <a:srgbClr val="FF9900"/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755576" y="4869160"/>
            <a:ext cx="7632848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smtClean="0"/>
              <a:t>For every set </a:t>
            </a:r>
            <a:r>
              <a:rPr lang="en-US" sz="2400" i="1" dirty="0" smtClean="0"/>
              <a:t>S</a:t>
            </a:r>
            <a:r>
              <a:rPr lang="en-US" sz="2400" dirty="0" smtClean="0"/>
              <a:t>:</a:t>
            </a:r>
          </a:p>
          <a:p>
            <a:pPr marL="236538" indent="-236538" algn="just">
              <a:buFont typeface="Arial" pitchFamily="34" charset="0"/>
              <a:buChar char="•"/>
            </a:pPr>
            <a:endParaRPr lang="en-US" sz="2400" dirty="0" smtClean="0"/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smtClean="0"/>
              <a:t>The maximum value is </a:t>
            </a:r>
            <a:r>
              <a:rPr lang="en-US" sz="2400" i="1" dirty="0" smtClean="0"/>
              <a:t>     .</a:t>
            </a:r>
          </a:p>
          <a:p>
            <a:pPr marL="236538" indent="-236538" algn="just">
              <a:buFont typeface="Arial" pitchFamily="34" charset="0"/>
              <a:buChar char="•"/>
            </a:pPr>
            <a:endParaRPr lang="he-IL" sz="900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3923928" y="5540649"/>
          <a:ext cx="395982" cy="768671"/>
        </p:xfrm>
        <a:graphic>
          <a:graphicData uri="http://schemas.openxmlformats.org/presentationml/2006/ole">
            <p:oleObj spid="_x0000_s237577" name="Equation" r:id="rId4" imgW="215640" imgH="419040" progId="Equation.3">
              <p:embed/>
            </p:oleObj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3059832" y="4902801"/>
          <a:ext cx="5229052" cy="686439"/>
        </p:xfrm>
        <a:graphic>
          <a:graphicData uri="http://schemas.openxmlformats.org/presentationml/2006/ole">
            <p:oleObj spid="_x0000_s237578" name="Equation" r:id="rId5" imgW="3288960" imgH="431640" progId="Equation.3">
              <p:embed/>
            </p:oleObj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827584" y="2420888"/>
            <a:ext cx="6264696" cy="1440160"/>
            <a:chOff x="755576" y="1196752"/>
            <a:chExt cx="6264696" cy="1440160"/>
          </a:xfrm>
        </p:grpSpPr>
        <p:sp>
          <p:nvSpPr>
            <p:cNvPr id="45" name="Rounded Rectangle 44"/>
            <p:cNvSpPr/>
            <p:nvPr/>
          </p:nvSpPr>
          <p:spPr>
            <a:xfrm>
              <a:off x="755576" y="1196752"/>
              <a:ext cx="2592288" cy="144016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i="1" dirty="0" smtClean="0"/>
                <a:t>(A</a:t>
              </a:r>
              <a:r>
                <a:rPr lang="en-US" sz="2400" dirty="0" smtClean="0"/>
                <a:t>, </a:t>
              </a:r>
              <a:r>
                <a:rPr lang="en-US" sz="2400" i="1" dirty="0" smtClean="0"/>
                <a:t>B</a:t>
              </a:r>
              <a:r>
                <a:rPr lang="en-US" sz="2400" dirty="0" smtClean="0"/>
                <a:t>) is a random partition of the vertices into two equal sets.</a:t>
              </a:r>
              <a:endParaRPr lang="en-US" sz="2400" i="1" dirty="0" smtClean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3347864" y="1556792"/>
              <a:ext cx="3672408" cy="504056"/>
            </a:xfrm>
            <a:prstGeom prst="straightConnector1">
              <a:avLst/>
            </a:prstGeom>
            <a:ln w="38100">
              <a:solidFill>
                <a:srgbClr val="4BC0B2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347864" y="2204864"/>
              <a:ext cx="864096" cy="288032"/>
            </a:xfrm>
            <a:prstGeom prst="straightConnector1">
              <a:avLst/>
            </a:prstGeom>
            <a:ln w="38100">
              <a:solidFill>
                <a:srgbClr val="4BC0B2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7579" name="Object 11"/>
          <p:cNvGraphicFramePr>
            <a:graphicFrameLocks noChangeAspect="1"/>
          </p:cNvGraphicFramePr>
          <p:nvPr/>
        </p:nvGraphicFramePr>
        <p:xfrm>
          <a:off x="4355976" y="5517232"/>
          <a:ext cx="1162050" cy="884238"/>
        </p:xfrm>
        <a:graphic>
          <a:graphicData uri="http://schemas.openxmlformats.org/presentationml/2006/ole">
            <p:oleObj spid="_x0000_s237579" name="Equation" r:id="rId6" imgW="6346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1" grpId="0" uiExpand="1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83568" y="4653136"/>
            <a:ext cx="7704856" cy="1872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236538" indent="-236538" algn="just"/>
            <a:r>
              <a:rPr lang="en-US" sz="2400" u="sng" dirty="0" smtClean="0"/>
              <a:t>The deterministic algorithm:</a:t>
            </a:r>
            <a:endParaRPr lang="en-US" sz="2400" dirty="0" smtClean="0"/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err="1" smtClean="0"/>
              <a:t>w.h.p</a:t>
            </a:r>
            <a:r>
              <a:rPr lang="en-US" sz="2400" dirty="0" smtClean="0"/>
              <a:t>. makes the same series of queries for both inputs.</a:t>
            </a:r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err="1" smtClean="0"/>
              <a:t>w.h.p</a:t>
            </a:r>
            <a:r>
              <a:rPr lang="en-US" sz="2400" dirty="0" smtClean="0"/>
              <a:t>. cannot distinguish the two inputs.</a:t>
            </a:r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smtClean="0"/>
              <a:t>has an approximation ratio of at most ½ </a:t>
            </a:r>
            <a:r>
              <a:rPr lang="en-US" sz="2400" dirty="0" smtClean="0"/>
              <a:t>+ </a:t>
            </a:r>
            <a:r>
              <a:rPr lang="en-US" sz="2400" i="1" dirty="0" smtClean="0"/>
              <a:t>o</a:t>
            </a:r>
            <a:r>
              <a:rPr lang="en-US" sz="2400" dirty="0" smtClean="0"/>
              <a:t>(1).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Algorithms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3568" y="1484784"/>
            <a:ext cx="7704856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en-US" sz="2400" dirty="0" smtClean="0"/>
              <a:t>Given the complete graph input, a deterministic algorithm makes a series of queries: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m</a:t>
            </a:r>
            <a:r>
              <a:rPr lang="en-US" sz="2400" dirty="0" smtClean="0"/>
              <a:t>.</a:t>
            </a:r>
          </a:p>
        </p:txBody>
      </p:sp>
      <p:pic>
        <p:nvPicPr>
          <p:cNvPr id="8" name="Picture 1" descr="C:\Documents and Settings\moranfe\Local Settings\Temporary Internet Files\Content.IE5\93ZV37EP\MCj04326140000[1].png"/>
          <p:cNvPicPr>
            <a:picLocks noChangeAspect="1" noChangeArrowheads="1"/>
          </p:cNvPicPr>
          <p:nvPr/>
        </p:nvPicPr>
        <p:blipFill>
          <a:blip r:embed="rId3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7812360" y="357166"/>
            <a:ext cx="899878" cy="899878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683568" y="2492896"/>
            <a:ext cx="7704856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en-US" sz="2400" dirty="0" smtClean="0"/>
              <a:t>For every set 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123728" y="3212976"/>
            <a:ext cx="576064" cy="43204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ounded Rectangle 10"/>
          <p:cNvSpPr/>
          <p:nvPr/>
        </p:nvSpPr>
        <p:spPr>
          <a:xfrm>
            <a:off x="683568" y="3717032"/>
            <a:ext cx="324036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u="sng" dirty="0" smtClean="0"/>
              <a:t>Value  (complete graph)</a:t>
            </a:r>
          </a:p>
          <a:p>
            <a:pPr algn="ctr"/>
            <a:r>
              <a:rPr lang="en-US" sz="2400" dirty="0" smtClean="0"/>
              <a:t>|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| </a:t>
            </a:r>
            <a:r>
              <a:rPr lang="en-US" sz="2400" dirty="0" smtClean="0">
                <a:sym typeface="Symbol"/>
              </a:rPr>
              <a:t> (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- |</a:t>
            </a:r>
            <a:r>
              <a:rPr lang="en-US" sz="2400" i="1" dirty="0" err="1" smtClean="0">
                <a:sym typeface="Symbol"/>
              </a:rPr>
              <a:t>Q</a:t>
            </a:r>
            <a:r>
              <a:rPr lang="en-US" sz="2400" i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|)</a:t>
            </a:r>
            <a:endParaRPr lang="en-US" sz="2400" dirty="0" smtClean="0"/>
          </a:p>
        </p:txBody>
      </p:sp>
      <p:sp>
        <p:nvSpPr>
          <p:cNvPr id="12" name="Down Arrow 11"/>
          <p:cNvSpPr/>
          <p:nvPr/>
        </p:nvSpPr>
        <p:spPr>
          <a:xfrm>
            <a:off x="5940152" y="3212976"/>
            <a:ext cx="576064" cy="43204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ounded Rectangle 12"/>
          <p:cNvSpPr/>
          <p:nvPr/>
        </p:nvSpPr>
        <p:spPr>
          <a:xfrm>
            <a:off x="4067944" y="3717032"/>
            <a:ext cx="432048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en-US" sz="2400" u="sng" dirty="0" smtClean="0"/>
              <a:t>Value (bipartite complete graph)</a:t>
            </a:r>
          </a:p>
          <a:p>
            <a:pPr algn="ctr"/>
            <a:r>
              <a:rPr lang="en-US" sz="2400" dirty="0" err="1" smtClean="0"/>
              <a:t>w.h.p</a:t>
            </a:r>
            <a:r>
              <a:rPr lang="en-US" sz="2400" dirty="0" smtClean="0"/>
              <a:t>. |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| </a:t>
            </a:r>
            <a:r>
              <a:rPr lang="en-US" sz="2400" dirty="0" smtClean="0">
                <a:sym typeface="Symbol"/>
              </a:rPr>
              <a:t> (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- |</a:t>
            </a:r>
            <a:r>
              <a:rPr lang="en-US" sz="2400" i="1" dirty="0" err="1" smtClean="0">
                <a:sym typeface="Symbol"/>
              </a:rPr>
              <a:t>Q</a:t>
            </a:r>
            <a:r>
              <a:rPr lang="en-US" sz="2400" i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|)</a:t>
            </a:r>
            <a:endParaRPr lang="en-US" sz="2400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2843808" y="3284984"/>
            <a:ext cx="6048672" cy="30243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just">
              <a:spcBef>
                <a:spcPts val="600"/>
              </a:spcBef>
            </a:pPr>
            <a:r>
              <a:rPr lang="en-US" sz="2400" u="sng" dirty="0" smtClean="0"/>
              <a:t>For the bipartite complete graph</a:t>
            </a:r>
          </a:p>
          <a:p>
            <a:pPr marL="236538" indent="-23653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err="1" smtClean="0"/>
              <a:t>W.h.p</a:t>
            </a:r>
            <a:r>
              <a:rPr lang="en-US" sz="2400" dirty="0" smtClean="0"/>
              <a:t>. |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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| </a:t>
            </a:r>
            <a:r>
              <a:rPr lang="en-US" sz="2400" dirty="0" smtClean="0"/>
              <a:t> |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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|</a:t>
            </a:r>
            <a:endParaRPr lang="en-US" sz="2400" dirty="0" smtClean="0"/>
          </a:p>
          <a:p>
            <a:pPr marL="236538" indent="-23653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We assume |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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| =</a:t>
            </a:r>
            <a:r>
              <a:rPr lang="en-US" sz="2400" dirty="0" smtClean="0"/>
              <a:t> |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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| = |</a:t>
            </a:r>
            <a:r>
              <a:rPr lang="en-US" sz="2400" i="1" dirty="0" err="1" smtClean="0">
                <a:sym typeface="Symbol"/>
              </a:rPr>
              <a:t>Q</a:t>
            </a:r>
            <a:r>
              <a:rPr lang="en-US" sz="2400" i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| / 2</a:t>
            </a:r>
            <a:endParaRPr lang="en-US" sz="2400" dirty="0" smtClean="0"/>
          </a:p>
          <a:p>
            <a:pPr marL="236538" indent="-23653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The value of 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127375" y="5254625"/>
          <a:ext cx="5613400" cy="885825"/>
        </p:xfrm>
        <a:graphic>
          <a:graphicData uri="http://schemas.openxmlformats.org/presentationml/2006/ole">
            <p:oleObj spid="_x0000_s238594" name="Equation" r:id="rId4" imgW="30603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allAtOnce" animBg="1"/>
      <p:bldP spid="7" grpId="0" build="allAtOnce" animBg="1"/>
      <p:bldP spid="9" grpId="0" build="allAtOnce" animBg="1"/>
      <p:bldP spid="10" grpId="0" animBg="1"/>
      <p:bldP spid="11" grpId="0" uiExpand="1" build="allAtOnce" animBg="1"/>
      <p:bldP spid="12" grpId="0" animBg="1"/>
      <p:bldP spid="13" grpId="0" uiExpand="1" build="allAtOnce" animBg="1"/>
      <p:bldP spid="17" grpId="0" uiExpand="1" build="allAtOnce" animBg="1"/>
      <p:bldP spid="17" grpId="1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Sealing the Deal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539552" y="1412776"/>
            <a:ext cx="8208912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just">
              <a:spcAft>
                <a:spcPts val="600"/>
              </a:spcAft>
            </a:pPr>
            <a:r>
              <a:rPr lang="en-US" sz="2400" b="1" u="sng" dirty="0" smtClean="0"/>
              <a:t>Hardness for Randomized Algorithms</a:t>
            </a:r>
          </a:p>
          <a:p>
            <a:pPr marL="236538" indent="-23653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Our distribution is hard for </a:t>
            </a:r>
            <a:r>
              <a:rPr lang="en-US" sz="2400" u="sng" dirty="0" smtClean="0"/>
              <a:t>every</a:t>
            </a:r>
            <a:r>
              <a:rPr lang="en-US" sz="2400" dirty="0" smtClean="0"/>
              <a:t> deterministic algorithm.</a:t>
            </a:r>
          </a:p>
          <a:p>
            <a:pPr marL="236538" indent="-23653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Hardness for randomized algorithms from Yao’s principle.</a:t>
            </a:r>
            <a:endParaRPr lang="he-IL" sz="2400" dirty="0"/>
          </a:p>
        </p:txBody>
      </p:sp>
      <p:pic>
        <p:nvPicPr>
          <p:cNvPr id="74" name="Picture 2" descr="C:\Users\Julia\AppData\Local\Microsoft\Windows\INetCache\IE\O17CPHQR\Two-red-dic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268760"/>
            <a:ext cx="1022980" cy="719982"/>
          </a:xfrm>
          <a:prstGeom prst="rect">
            <a:avLst/>
          </a:prstGeom>
          <a:noFill/>
        </p:spPr>
      </p:pic>
      <p:sp>
        <p:nvSpPr>
          <p:cNvPr id="75" name="Rounded Rectangle 74"/>
          <p:cNvSpPr/>
          <p:nvPr/>
        </p:nvSpPr>
        <p:spPr>
          <a:xfrm>
            <a:off x="539552" y="3140968"/>
            <a:ext cx="8208912" cy="28803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just">
              <a:spcAft>
                <a:spcPts val="600"/>
              </a:spcAft>
            </a:pPr>
            <a:r>
              <a:rPr lang="en-US" sz="2400" b="1" u="sng" dirty="0" smtClean="0"/>
              <a:t>Getting Rid of the Assumption</a:t>
            </a:r>
          </a:p>
          <a:p>
            <a:pPr marL="236538" indent="-23653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 query set </a:t>
            </a:r>
            <a:r>
              <a:rPr lang="en-US" sz="2400" i="1" dirty="0" smtClean="0"/>
              <a:t>Q</a:t>
            </a:r>
            <a:r>
              <a:rPr lang="en-US" sz="2400" dirty="0" smtClean="0"/>
              <a:t> cannot separate the inputs when</a:t>
            </a:r>
          </a:p>
          <a:p>
            <a:pPr marL="236538" indent="-236538" algn="just">
              <a:spcAft>
                <a:spcPts val="600"/>
              </a:spcAft>
            </a:pPr>
            <a:r>
              <a:rPr lang="en-US" sz="2400" dirty="0" smtClean="0"/>
              <a:t>	|</a:t>
            </a:r>
            <a:r>
              <a:rPr lang="en-US" sz="2400" i="1" dirty="0" smtClean="0"/>
              <a:t>Q</a:t>
            </a:r>
            <a:r>
              <a:rPr lang="en-US" sz="2400" dirty="0" smtClean="0">
                <a:sym typeface="Symbol"/>
              </a:rPr>
              <a:t> 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| =</a:t>
            </a:r>
            <a:r>
              <a:rPr lang="en-US" sz="2400" dirty="0" smtClean="0"/>
              <a:t> |</a:t>
            </a:r>
            <a:r>
              <a:rPr lang="en-US" sz="2400" i="1" dirty="0" smtClean="0"/>
              <a:t>Q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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|.</a:t>
            </a:r>
          </a:p>
          <a:p>
            <a:pPr marL="236538" indent="-23653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This should be true also when </a:t>
            </a:r>
            <a:r>
              <a:rPr lang="en-US" sz="2400" dirty="0" smtClean="0"/>
              <a:t>|</a:t>
            </a:r>
            <a:r>
              <a:rPr lang="en-US" sz="2400" i="1" dirty="0" smtClean="0"/>
              <a:t>Q</a:t>
            </a:r>
            <a:r>
              <a:rPr lang="en-US" sz="2400" dirty="0" smtClean="0">
                <a:sym typeface="Symbol"/>
              </a:rPr>
              <a:t>  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| </a:t>
            </a:r>
            <a:r>
              <a:rPr lang="en-US" sz="2400" dirty="0" smtClean="0"/>
              <a:t> |</a:t>
            </a:r>
            <a:r>
              <a:rPr lang="en-US" sz="2400" i="1" dirty="0" smtClean="0"/>
              <a:t>Q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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|.</a:t>
            </a:r>
          </a:p>
          <a:p>
            <a:pPr marL="236538" indent="-2365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The bipartite graph input should be modified to have          </a:t>
            </a:r>
            <a:r>
              <a:rPr lang="en-US" sz="2400" i="1" dirty="0" smtClean="0">
                <a:sym typeface="Symbol"/>
              </a:rPr>
              <a:t>f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Q</a:t>
            </a:r>
            <a:r>
              <a:rPr lang="en-US" sz="2400" dirty="0" smtClean="0">
                <a:sym typeface="Symbol"/>
              </a:rPr>
              <a:t>) = |</a:t>
            </a:r>
            <a:r>
              <a:rPr lang="en-US" sz="2400" i="1" dirty="0" smtClean="0">
                <a:sym typeface="Symbol"/>
              </a:rPr>
              <a:t>Q</a:t>
            </a:r>
            <a:r>
              <a:rPr lang="en-US" sz="2400" dirty="0" smtClean="0">
                <a:sym typeface="Symbol"/>
              </a:rPr>
              <a:t>| (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- |</a:t>
            </a:r>
            <a:r>
              <a:rPr lang="en-US" sz="2400" i="1" dirty="0" smtClean="0">
                <a:sym typeface="Symbol"/>
              </a:rPr>
              <a:t>Q</a:t>
            </a:r>
            <a:r>
              <a:rPr lang="en-US" sz="2400" dirty="0" smtClean="0">
                <a:sym typeface="Symbol"/>
              </a:rPr>
              <a:t>|) whenever </a:t>
            </a:r>
            <a:r>
              <a:rPr lang="en-US" sz="2400" dirty="0" smtClean="0"/>
              <a:t>|</a:t>
            </a:r>
            <a:r>
              <a:rPr lang="en-US" sz="2400" i="1" dirty="0" smtClean="0"/>
              <a:t>Q</a:t>
            </a:r>
            <a:r>
              <a:rPr lang="en-US" sz="2400" dirty="0" smtClean="0">
                <a:sym typeface="Symbol"/>
              </a:rPr>
              <a:t>  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| </a:t>
            </a:r>
            <a:r>
              <a:rPr lang="en-US" sz="2400" dirty="0" smtClean="0"/>
              <a:t> |</a:t>
            </a:r>
            <a:r>
              <a:rPr lang="en-US" sz="2400" i="1" dirty="0" smtClean="0"/>
              <a:t>Q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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|.</a:t>
            </a:r>
            <a:endParaRPr lang="he-IL" sz="2400" dirty="0"/>
          </a:p>
        </p:txBody>
      </p:sp>
      <p:pic>
        <p:nvPicPr>
          <p:cNvPr id="239620" name="Picture 4" descr="C:\Users\User\AppData\Local\Microsoft\Windows\INetCache\IE\ULMLQ5BP\diamond-310191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068960"/>
            <a:ext cx="1296144" cy="1095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uiExpand="1" build="allAtOnce" animBg="1"/>
      <p:bldP spid="75" grpId="0" uiExpand="1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9552" y="1412776"/>
            <a:ext cx="8208912" cy="26642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just">
              <a:spcAft>
                <a:spcPts val="600"/>
              </a:spcAft>
            </a:pPr>
            <a:r>
              <a:rPr lang="en-US" sz="2400" u="sng" dirty="0" smtClean="0"/>
              <a:t>The Modified Function</a:t>
            </a:r>
          </a:p>
          <a:p>
            <a:pPr marL="236538" indent="-23653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When –</a:t>
            </a:r>
            <a:r>
              <a:rPr lang="el-GR" sz="2400" i="1" dirty="0" smtClean="0"/>
              <a:t>ε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≤</a:t>
            </a:r>
            <a:r>
              <a:rPr lang="en-US" sz="2400" dirty="0" smtClean="0"/>
              <a:t> |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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| </a:t>
            </a:r>
            <a:r>
              <a:rPr lang="en-US" sz="2400" dirty="0" smtClean="0"/>
              <a:t>–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/>
              <a:t>|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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| </a:t>
            </a:r>
            <a:r>
              <a:rPr lang="en-US" sz="2400" dirty="0" smtClean="0">
                <a:ea typeface="Cambria Math" pitchFamily="18" charset="0"/>
                <a:cs typeface="Arial" pitchFamily="34" charset="0"/>
                <a:sym typeface="Symbol"/>
              </a:rPr>
              <a:t>≤ </a:t>
            </a:r>
            <a:r>
              <a:rPr lang="el-GR" sz="2400" i="1" dirty="0" smtClean="0"/>
              <a:t>ε</a:t>
            </a:r>
            <a:r>
              <a:rPr lang="en-US" sz="2400" i="1" dirty="0" smtClean="0"/>
              <a:t>n </a:t>
            </a:r>
            <a:r>
              <a:rPr lang="en-US" sz="2400" dirty="0" smtClean="0"/>
              <a:t>(for an arbitrary </a:t>
            </a:r>
            <a:r>
              <a:rPr lang="el-GR" sz="2400" i="1" dirty="0" smtClean="0"/>
              <a:t>ε</a:t>
            </a:r>
            <a:r>
              <a:rPr lang="en-US" sz="2400" dirty="0" smtClean="0"/>
              <a:t> &gt; 0):</a:t>
            </a:r>
          </a:p>
          <a:p>
            <a:pPr marL="236538" indent="-236538" algn="just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236538" indent="-23653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Otherwise:</a:t>
            </a:r>
            <a:endParaRPr lang="he-IL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Getting Rid of the Assumption (cont.)</a:t>
            </a:r>
            <a:endParaRPr lang="he-IL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240642" name="Object 2"/>
          <p:cNvGraphicFramePr>
            <a:graphicFrameLocks noChangeAspect="1"/>
          </p:cNvGraphicFramePr>
          <p:nvPr/>
        </p:nvGraphicFramePr>
        <p:xfrm>
          <a:off x="857250" y="3284538"/>
          <a:ext cx="7567613" cy="649287"/>
        </p:xfrm>
        <a:graphic>
          <a:graphicData uri="http://schemas.openxmlformats.org/presentationml/2006/ole">
            <p:oleObj spid="_x0000_s240642" name="Equation" r:id="rId3" imgW="5041800" imgH="431640" progId="Equation.3">
              <p:embed/>
            </p:oleObj>
          </a:graphicData>
        </a:graphic>
      </p:graphicFrame>
      <p:pic>
        <p:nvPicPr>
          <p:cNvPr id="6" name="Picture 4" descr="C:\Users\User\AppData\Local\Microsoft\Windows\INetCache\IE\ULMLQ5BP\diamond-310191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32656"/>
            <a:ext cx="1296144" cy="1095647"/>
          </a:xfrm>
          <a:prstGeom prst="rect">
            <a:avLst/>
          </a:prstGeom>
          <a:noFill/>
        </p:spPr>
      </p:pic>
      <p:graphicFrame>
        <p:nvGraphicFramePr>
          <p:cNvPr id="240643" name="Object 3"/>
          <p:cNvGraphicFramePr>
            <a:graphicFrameLocks noChangeAspect="1"/>
          </p:cNvGraphicFramePr>
          <p:nvPr/>
        </p:nvGraphicFramePr>
        <p:xfrm>
          <a:off x="3682399" y="2492896"/>
          <a:ext cx="2113737" cy="474997"/>
        </p:xfrm>
        <a:graphic>
          <a:graphicData uri="http://schemas.openxmlformats.org/presentationml/2006/ole">
            <p:oleObj spid="_x0000_s240643" name="Equation" r:id="rId5" imgW="1130040" imgH="25380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940152" y="3284984"/>
            <a:ext cx="2520280" cy="648072"/>
          </a:xfrm>
          <a:prstGeom prst="rect">
            <a:avLst/>
          </a:prstGeom>
          <a:noFill/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ounded Rectangle 9"/>
          <p:cNvSpPr/>
          <p:nvPr/>
        </p:nvSpPr>
        <p:spPr>
          <a:xfrm>
            <a:off x="539552" y="4293096"/>
            <a:ext cx="8208912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marL="236538" indent="-23653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The extra terms:</a:t>
            </a:r>
          </a:p>
          <a:p>
            <a:pPr marL="693738" lvl="1" indent="-236538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keep the function </a:t>
            </a:r>
            <a:r>
              <a:rPr lang="en-US" sz="2400" dirty="0" err="1" smtClean="0"/>
              <a:t>submodular</a:t>
            </a:r>
            <a:r>
              <a:rPr lang="en-US" sz="2400" dirty="0" smtClean="0"/>
              <a:t>.</a:t>
            </a:r>
          </a:p>
          <a:p>
            <a:pPr marL="693738" lvl="1" indent="-236538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decrease the maximum value by 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l-GR" sz="2400" i="1" dirty="0" smtClean="0"/>
              <a:t>ε</a:t>
            </a:r>
            <a:r>
              <a:rPr lang="en-US" sz="2400" i="1" dirty="0" smtClean="0"/>
              <a:t>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).</a:t>
            </a:r>
          </a:p>
          <a:p>
            <a:pPr marL="236538" indent="-23653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Resulting in a hardness of ½ </a:t>
            </a:r>
            <a:r>
              <a:rPr lang="en-US" sz="2400" dirty="0" smtClean="0"/>
              <a:t>+ </a:t>
            </a:r>
            <a:r>
              <a:rPr lang="en-US" sz="2400" i="1" dirty="0" smtClean="0"/>
              <a:t>ε</a:t>
            </a:r>
            <a:r>
              <a:rPr lang="en-US" sz="2400" dirty="0" smtClean="0"/>
              <a:t>.</a:t>
            </a:r>
            <a:endParaRPr lang="he-IL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09155" y="5085184"/>
            <a:ext cx="1151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00D000"/>
                </a:solidFill>
                <a:sym typeface="Wingdings"/>
              </a:rPr>
              <a:t></a:t>
            </a:r>
            <a:endParaRPr lang="en-US" sz="9600" dirty="0" smtClean="0">
              <a:solidFill>
                <a:srgbClr val="00D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9" grpId="0" animBg="1"/>
      <p:bldP spid="10" grpId="0" uiExpand="1" build="allAtOnce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6248" y="6356350"/>
            <a:ext cx="2133600" cy="365125"/>
          </a:xfrm>
        </p:spPr>
        <p:txBody>
          <a:bodyPr/>
          <a:lstStyle/>
          <a:p>
            <a:fld id="{6D6A4B56-60CD-4619-9AC4-C8199308464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23"/>
          <p:cNvGrpSpPr/>
          <p:nvPr/>
        </p:nvGrpSpPr>
        <p:grpSpPr>
          <a:xfrm>
            <a:off x="-36512" y="1988840"/>
            <a:ext cx="1982423" cy="1107996"/>
            <a:chOff x="-36512" y="1988840"/>
            <a:chExt cx="1982423" cy="1107996"/>
          </a:xfrm>
        </p:grpSpPr>
        <p:grpSp>
          <p:nvGrpSpPr>
            <p:cNvPr id="7" name="Group 13"/>
            <p:cNvGrpSpPr/>
            <p:nvPr/>
          </p:nvGrpSpPr>
          <p:grpSpPr>
            <a:xfrm>
              <a:off x="-36512" y="2276872"/>
              <a:ext cx="1048668" cy="576064"/>
              <a:chOff x="3307308" y="1340768"/>
              <a:chExt cx="2088216" cy="1008112"/>
            </a:xfrm>
          </p:grpSpPr>
          <p:sp>
            <p:nvSpPr>
              <p:cNvPr id="10" name="Donut 9"/>
              <p:cNvSpPr/>
              <p:nvPr/>
            </p:nvSpPr>
            <p:spPr>
              <a:xfrm>
                <a:off x="3851920" y="1340768"/>
                <a:ext cx="936104" cy="1008112"/>
              </a:xfrm>
              <a:prstGeom prst="donut">
                <a:avLst>
                  <a:gd name="adj" fmla="val 12173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Minus 12"/>
              <p:cNvSpPr/>
              <p:nvPr/>
            </p:nvSpPr>
            <p:spPr>
              <a:xfrm rot="18970558">
                <a:off x="3307308" y="1614417"/>
                <a:ext cx="2088216" cy="526338"/>
              </a:xfrm>
              <a:prstGeom prst="mathMinu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Equal 14"/>
            <p:cNvSpPr/>
            <p:nvPr/>
          </p:nvSpPr>
          <p:spPr>
            <a:xfrm>
              <a:off x="755576" y="220486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1640" y="1988840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0</a:t>
              </a:r>
              <a:endParaRPr lang="en-US" sz="6600" dirty="0"/>
            </a:p>
          </p:txBody>
        </p:sp>
      </p:grpSp>
      <p:grpSp>
        <p:nvGrpSpPr>
          <p:cNvPr id="8" name="Group 26"/>
          <p:cNvGrpSpPr/>
          <p:nvPr/>
        </p:nvGrpSpPr>
        <p:grpSpPr>
          <a:xfrm>
            <a:off x="1921396" y="3024828"/>
            <a:ext cx="1824715" cy="1107996"/>
            <a:chOff x="1921396" y="3024828"/>
            <a:chExt cx="1824715" cy="1107996"/>
          </a:xfrm>
        </p:grpSpPr>
        <p:pic>
          <p:nvPicPr>
            <p:cNvPr id="80900" name="Picture 4" descr="C:\Documents and Settings\moranfe\Local Settings\Temporary Internet Files\Content.IE5\YX8WKMHA\MC90024610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1396" y="3284984"/>
              <a:ext cx="648072" cy="712544"/>
            </a:xfrm>
            <a:prstGeom prst="rect">
              <a:avLst/>
            </a:prstGeom>
            <a:noFill/>
          </p:spPr>
        </p:pic>
        <p:sp>
          <p:nvSpPr>
            <p:cNvPr id="17" name="Equal 16"/>
            <p:cNvSpPr/>
            <p:nvPr/>
          </p:nvSpPr>
          <p:spPr>
            <a:xfrm>
              <a:off x="2569468" y="3212976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31840" y="3024828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5</a:t>
              </a:r>
              <a:endParaRPr lang="en-US" sz="6600" dirty="0"/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1849388" y="2104980"/>
            <a:ext cx="1910415" cy="1107996"/>
            <a:chOff x="1849388" y="2104980"/>
            <a:chExt cx="1910415" cy="1107996"/>
          </a:xfrm>
        </p:grpSpPr>
        <p:pic>
          <p:nvPicPr>
            <p:cNvPr id="80901" name="Picture 5" descr="C:\Documents and Settings\moranfe\Local Settings\Temporary Internet Files\Content.IE5\OTT7R8VF\MC900441708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49388" y="2248996"/>
              <a:ext cx="795536" cy="795536"/>
            </a:xfrm>
            <a:prstGeom prst="rect">
              <a:avLst/>
            </a:prstGeom>
            <a:noFill/>
          </p:spPr>
        </p:pic>
        <p:sp>
          <p:nvSpPr>
            <p:cNvPr id="19" name="Equal 18"/>
            <p:cNvSpPr/>
            <p:nvPr/>
          </p:nvSpPr>
          <p:spPr>
            <a:xfrm>
              <a:off x="2569468" y="232100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45532" y="2104980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6</a:t>
              </a:r>
              <a:endParaRPr lang="en-US" sz="6600" dirty="0"/>
            </a:p>
          </p:txBody>
        </p:sp>
      </p:grpSp>
      <p:grpSp>
        <p:nvGrpSpPr>
          <p:cNvPr id="14" name="Group 24"/>
          <p:cNvGrpSpPr/>
          <p:nvPr/>
        </p:nvGrpSpPr>
        <p:grpSpPr>
          <a:xfrm>
            <a:off x="2007096" y="1268760"/>
            <a:ext cx="1752707" cy="1107996"/>
            <a:chOff x="2007096" y="1268760"/>
            <a:chExt cx="1752707" cy="1107996"/>
          </a:xfrm>
        </p:grpSpPr>
        <p:pic>
          <p:nvPicPr>
            <p:cNvPr id="80902" name="Picture 6" descr="C:\Documents and Settings\moranfe\Local Settings\Temporary Internet Files\Content.IE5\OTT7R8VF\MC90043690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07096" y="1484784"/>
              <a:ext cx="706388" cy="706388"/>
            </a:xfrm>
            <a:prstGeom prst="rect">
              <a:avLst/>
            </a:prstGeom>
            <a:noFill/>
          </p:spPr>
        </p:pic>
        <p:sp>
          <p:nvSpPr>
            <p:cNvPr id="21" name="Equal 20"/>
            <p:cNvSpPr/>
            <p:nvPr/>
          </p:nvSpPr>
          <p:spPr>
            <a:xfrm>
              <a:off x="2569468" y="148478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45532" y="1268760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7</a:t>
              </a:r>
              <a:endParaRPr lang="en-US" sz="6600" dirty="0"/>
            </a:p>
          </p:txBody>
        </p:sp>
      </p:grpSp>
      <p:grpSp>
        <p:nvGrpSpPr>
          <p:cNvPr id="24" name="Group 46"/>
          <p:cNvGrpSpPr/>
          <p:nvPr/>
        </p:nvGrpSpPr>
        <p:grpSpPr>
          <a:xfrm>
            <a:off x="3901376" y="2104980"/>
            <a:ext cx="2273903" cy="1107996"/>
            <a:chOff x="3901376" y="2104980"/>
            <a:chExt cx="2273903" cy="1107996"/>
          </a:xfrm>
        </p:grpSpPr>
        <p:pic>
          <p:nvPicPr>
            <p:cNvPr id="30" name="Picture 5" descr="C:\Documents and Settings\moranfe\Local Settings\Temporary Internet Files\Content.IE5\OTT7R8VF\MC900441708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1376" y="2248996"/>
              <a:ext cx="795536" cy="795536"/>
            </a:xfrm>
            <a:prstGeom prst="rect">
              <a:avLst/>
            </a:prstGeom>
            <a:noFill/>
          </p:spPr>
        </p:pic>
        <p:sp>
          <p:nvSpPr>
            <p:cNvPr id="34" name="Equal 33"/>
            <p:cNvSpPr/>
            <p:nvPr/>
          </p:nvSpPr>
          <p:spPr>
            <a:xfrm>
              <a:off x="4984944" y="232100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1008" y="2104980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8</a:t>
              </a:r>
              <a:endParaRPr lang="en-US" sz="6600" dirty="0"/>
            </a:p>
          </p:txBody>
        </p:sp>
        <p:pic>
          <p:nvPicPr>
            <p:cNvPr id="38" name="Picture 6" descr="C:\Documents and Settings\moranfe\Local Settings\Temporary Internet Files\Content.IE5\OTT7R8VF\MC90043690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80888" y="2348880"/>
              <a:ext cx="706388" cy="706388"/>
            </a:xfrm>
            <a:prstGeom prst="rect">
              <a:avLst/>
            </a:prstGeom>
            <a:noFill/>
          </p:spPr>
        </p:pic>
      </p:grpSp>
      <p:grpSp>
        <p:nvGrpSpPr>
          <p:cNvPr id="25" name="Group 27"/>
          <p:cNvGrpSpPr/>
          <p:nvPr/>
        </p:nvGrpSpPr>
        <p:grpSpPr>
          <a:xfrm>
            <a:off x="3918516" y="1268760"/>
            <a:ext cx="2686368" cy="1107996"/>
            <a:chOff x="3918516" y="1268760"/>
            <a:chExt cx="2686368" cy="1107996"/>
          </a:xfrm>
        </p:grpSpPr>
        <p:sp>
          <p:nvSpPr>
            <p:cNvPr id="36" name="Equal 35"/>
            <p:cNvSpPr/>
            <p:nvPr/>
          </p:nvSpPr>
          <p:spPr>
            <a:xfrm>
              <a:off x="4984944" y="1484784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61008" y="1268760"/>
              <a:ext cx="104387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11</a:t>
              </a:r>
              <a:endParaRPr lang="en-US" sz="6600" dirty="0"/>
            </a:p>
          </p:txBody>
        </p:sp>
        <p:pic>
          <p:nvPicPr>
            <p:cNvPr id="39" name="Picture 4" descr="C:\Documents and Settings\moranfe\Local Settings\Temporary Internet Files\Content.IE5\YX8WKMHA\MC90024610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6872" y="1556792"/>
              <a:ext cx="648072" cy="712544"/>
            </a:xfrm>
            <a:prstGeom prst="rect">
              <a:avLst/>
            </a:prstGeom>
            <a:noFill/>
          </p:spPr>
        </p:pic>
        <p:pic>
          <p:nvPicPr>
            <p:cNvPr id="31" name="Picture 6" descr="C:\Documents and Settings\moranfe\Local Settings\Temporary Internet Files\Content.IE5\OTT7R8VF\MC90043690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18516" y="1484784"/>
              <a:ext cx="706388" cy="706388"/>
            </a:xfrm>
            <a:prstGeom prst="rect">
              <a:avLst/>
            </a:prstGeom>
            <a:noFill/>
          </p:spPr>
        </p:pic>
      </p:grpSp>
      <p:grpSp>
        <p:nvGrpSpPr>
          <p:cNvPr id="26" name="Group 59"/>
          <p:cNvGrpSpPr/>
          <p:nvPr/>
        </p:nvGrpSpPr>
        <p:grpSpPr>
          <a:xfrm>
            <a:off x="3901376" y="3024828"/>
            <a:ext cx="2722612" cy="1107996"/>
            <a:chOff x="3901376" y="3024828"/>
            <a:chExt cx="2722612" cy="1107996"/>
          </a:xfrm>
        </p:grpSpPr>
        <p:pic>
          <p:nvPicPr>
            <p:cNvPr id="29" name="Picture 4" descr="C:\Documents and Settings\moranfe\Local Settings\Temporary Internet Files\Content.IE5\YX8WKMHA\MC90024610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6872" y="3284984"/>
              <a:ext cx="648072" cy="712544"/>
            </a:xfrm>
            <a:prstGeom prst="rect">
              <a:avLst/>
            </a:prstGeom>
            <a:noFill/>
          </p:spPr>
        </p:pic>
        <p:sp>
          <p:nvSpPr>
            <p:cNvPr id="32" name="Equal 31"/>
            <p:cNvSpPr/>
            <p:nvPr/>
          </p:nvSpPr>
          <p:spPr>
            <a:xfrm>
              <a:off x="4984944" y="3212976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80112" y="3024828"/>
              <a:ext cx="104387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10</a:t>
              </a:r>
              <a:endParaRPr lang="en-US" sz="6600" dirty="0"/>
            </a:p>
          </p:txBody>
        </p:sp>
        <p:pic>
          <p:nvPicPr>
            <p:cNvPr id="40" name="Picture 5" descr="C:\Documents and Settings\moranfe\Local Settings\Temporary Internet Files\Content.IE5\OTT7R8VF\MC900441708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1376" y="3209528"/>
              <a:ext cx="795536" cy="795536"/>
            </a:xfrm>
            <a:prstGeom prst="rect">
              <a:avLst/>
            </a:prstGeom>
            <a:noFill/>
          </p:spPr>
        </p:pic>
      </p:grpSp>
      <p:grpSp>
        <p:nvGrpSpPr>
          <p:cNvPr id="27" name="Group 78"/>
          <p:cNvGrpSpPr/>
          <p:nvPr/>
        </p:nvGrpSpPr>
        <p:grpSpPr>
          <a:xfrm>
            <a:off x="6385892" y="2104980"/>
            <a:ext cx="2328771" cy="1107996"/>
            <a:chOff x="6385892" y="2104980"/>
            <a:chExt cx="2328771" cy="1107996"/>
          </a:xfrm>
        </p:grpSpPr>
        <p:pic>
          <p:nvPicPr>
            <p:cNvPr id="41" name="Picture 6" descr="C:\Documents and Settings\moranfe\Local Settings\Temporary Internet Files\Content.IE5\OTT7R8VF\MC90043690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5892" y="2434580"/>
              <a:ext cx="706388" cy="706388"/>
            </a:xfrm>
            <a:prstGeom prst="rect">
              <a:avLst/>
            </a:prstGeom>
            <a:noFill/>
          </p:spPr>
        </p:pic>
        <p:grpSp>
          <p:nvGrpSpPr>
            <p:cNvPr id="28" name="Group 64"/>
            <p:cNvGrpSpPr/>
            <p:nvPr/>
          </p:nvGrpSpPr>
          <p:grpSpPr>
            <a:xfrm>
              <a:off x="6584776" y="2104980"/>
              <a:ext cx="2129887" cy="1107996"/>
              <a:chOff x="6584776" y="2104980"/>
              <a:chExt cx="2129887" cy="1107996"/>
            </a:xfrm>
          </p:grpSpPr>
          <p:pic>
            <p:nvPicPr>
              <p:cNvPr id="43" name="Picture 4" descr="C:\Documents and Settings\moranfe\Local Settings\Temporary Internet Files\Content.IE5\YX8WKMHA\MC900246109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76256" y="2492896"/>
                <a:ext cx="648072" cy="712544"/>
              </a:xfrm>
              <a:prstGeom prst="rect">
                <a:avLst/>
              </a:prstGeom>
              <a:noFill/>
            </p:spPr>
          </p:pic>
          <p:pic>
            <p:nvPicPr>
              <p:cNvPr id="42" name="Picture 5" descr="C:\Documents and Settings\moranfe\Local Settings\Temporary Internet Files\Content.IE5\OTT7R8VF\MC900441708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84776" y="2276872"/>
                <a:ext cx="795536" cy="795536"/>
              </a:xfrm>
              <a:prstGeom prst="rect">
                <a:avLst/>
              </a:prstGeom>
              <a:noFill/>
            </p:spPr>
          </p:pic>
          <p:sp>
            <p:nvSpPr>
              <p:cNvPr id="44" name="Equal 43"/>
              <p:cNvSpPr/>
              <p:nvPr/>
            </p:nvSpPr>
            <p:spPr>
              <a:xfrm>
                <a:off x="7524328" y="2321004"/>
                <a:ext cx="648072" cy="720080"/>
              </a:xfrm>
              <a:prstGeom prst="mathEqual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100392" y="2104980"/>
                <a:ext cx="61427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 smtClean="0"/>
                  <a:t>0</a:t>
                </a:r>
                <a:endParaRPr lang="en-US" sz="6600" dirty="0"/>
              </a:p>
            </p:txBody>
          </p:sp>
        </p:grpSp>
      </p:grpSp>
      <p:cxnSp>
        <p:nvCxnSpPr>
          <p:cNvPr id="48" name="Straight Connector 47"/>
          <p:cNvCxnSpPr/>
          <p:nvPr/>
        </p:nvCxnSpPr>
        <p:spPr>
          <a:xfrm>
            <a:off x="36512" y="414908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75"/>
          <p:cNvGrpSpPr/>
          <p:nvPr/>
        </p:nvGrpSpPr>
        <p:grpSpPr>
          <a:xfrm>
            <a:off x="2620888" y="4005064"/>
            <a:ext cx="4035896" cy="1107996"/>
            <a:chOff x="4421088" y="4005064"/>
            <a:chExt cx="4035896" cy="1107996"/>
          </a:xfrm>
        </p:grpSpPr>
        <p:pic>
          <p:nvPicPr>
            <p:cNvPr id="50" name="Picture 4" descr="C:\Documents and Settings\moranfe\Local Settings\Temporary Internet Files\Content.IE5\YX8WKMHA\MC90024610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1088" y="4228624"/>
              <a:ext cx="648072" cy="712544"/>
            </a:xfrm>
            <a:prstGeom prst="rect">
              <a:avLst/>
            </a:prstGeom>
            <a:noFill/>
          </p:spPr>
        </p:pic>
        <p:grpSp>
          <p:nvGrpSpPr>
            <p:cNvPr id="47" name="Group 50"/>
            <p:cNvGrpSpPr/>
            <p:nvPr/>
          </p:nvGrpSpPr>
          <p:grpSpPr>
            <a:xfrm>
              <a:off x="6180732" y="4293096"/>
              <a:ext cx="1048668" cy="576064"/>
              <a:chOff x="3307308" y="1340768"/>
              <a:chExt cx="2088216" cy="1008112"/>
            </a:xfrm>
          </p:grpSpPr>
          <p:sp>
            <p:nvSpPr>
              <p:cNvPr id="52" name="Donut 51"/>
              <p:cNvSpPr/>
              <p:nvPr/>
            </p:nvSpPr>
            <p:spPr>
              <a:xfrm>
                <a:off x="3851920" y="1340768"/>
                <a:ext cx="936104" cy="1008112"/>
              </a:xfrm>
              <a:prstGeom prst="donut">
                <a:avLst>
                  <a:gd name="adj" fmla="val 12173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Minus 52"/>
              <p:cNvSpPr/>
              <p:nvPr/>
            </p:nvSpPr>
            <p:spPr>
              <a:xfrm rot="18970558">
                <a:off x="3307308" y="1614417"/>
                <a:ext cx="2088216" cy="526338"/>
              </a:xfrm>
              <a:prstGeom prst="mathMinu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Minus 53"/>
            <p:cNvSpPr/>
            <p:nvPr/>
          </p:nvSpPr>
          <p:spPr>
            <a:xfrm>
              <a:off x="5425752" y="4221088"/>
              <a:ext cx="720080" cy="648072"/>
            </a:xfrm>
            <a:prstGeom prst="mathMinu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Equal 54"/>
            <p:cNvSpPr/>
            <p:nvPr/>
          </p:nvSpPr>
          <p:spPr>
            <a:xfrm>
              <a:off x="7229400" y="4221088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42713" y="400506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5</a:t>
              </a:r>
              <a:endParaRPr lang="en-US" sz="6600" dirty="0"/>
            </a:p>
          </p:txBody>
        </p:sp>
      </p:grpSp>
      <p:grpSp>
        <p:nvGrpSpPr>
          <p:cNvPr id="49" name="Group 80"/>
          <p:cNvGrpSpPr/>
          <p:nvPr/>
        </p:nvGrpSpPr>
        <p:grpSpPr>
          <a:xfrm>
            <a:off x="2329408" y="4769276"/>
            <a:ext cx="4323928" cy="1107996"/>
            <a:chOff x="4129608" y="4769276"/>
            <a:chExt cx="4323928" cy="1107996"/>
          </a:xfrm>
        </p:grpSpPr>
        <p:pic>
          <p:nvPicPr>
            <p:cNvPr id="57" name="Picture 4" descr="C:\Documents and Settings\moranfe\Local Settings\Temporary Internet Files\Content.IE5\YX8WKMHA\MC90024610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5104" y="5016624"/>
              <a:ext cx="648072" cy="712544"/>
            </a:xfrm>
            <a:prstGeom prst="rect">
              <a:avLst/>
            </a:prstGeom>
            <a:noFill/>
          </p:spPr>
        </p:pic>
        <p:grpSp>
          <p:nvGrpSpPr>
            <p:cNvPr id="51" name="Group 76"/>
            <p:cNvGrpSpPr/>
            <p:nvPr/>
          </p:nvGrpSpPr>
          <p:grpSpPr>
            <a:xfrm>
              <a:off x="4129608" y="4769276"/>
              <a:ext cx="4323928" cy="1107996"/>
              <a:chOff x="4129608" y="4769276"/>
              <a:chExt cx="4323928" cy="1107996"/>
            </a:xfrm>
          </p:grpSpPr>
          <p:pic>
            <p:nvPicPr>
              <p:cNvPr id="58" name="Picture 5" descr="C:\Documents and Settings\moranfe\Local Settings\Temporary Internet Files\Content.IE5\OTT7R8VF\MC900441708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29608" y="4941168"/>
                <a:ext cx="795536" cy="795536"/>
              </a:xfrm>
              <a:prstGeom prst="rect">
                <a:avLst/>
              </a:prstGeom>
              <a:noFill/>
            </p:spPr>
          </p:pic>
          <p:sp>
            <p:nvSpPr>
              <p:cNvPr id="59" name="Minus 58"/>
              <p:cNvSpPr/>
              <p:nvPr/>
            </p:nvSpPr>
            <p:spPr>
              <a:xfrm>
                <a:off x="5425752" y="5041052"/>
                <a:ext cx="720080" cy="648072"/>
              </a:xfrm>
              <a:prstGeom prst="mathMinu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Equal 60"/>
              <p:cNvSpPr/>
              <p:nvPr/>
            </p:nvSpPr>
            <p:spPr>
              <a:xfrm>
                <a:off x="7229400" y="5013176"/>
                <a:ext cx="648072" cy="720080"/>
              </a:xfrm>
              <a:prstGeom prst="mathEqual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839265" y="4769276"/>
                <a:ext cx="61427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 smtClean="0"/>
                  <a:t>4</a:t>
                </a:r>
                <a:endParaRPr lang="en-US" sz="6600" dirty="0"/>
              </a:p>
            </p:txBody>
          </p:sp>
          <p:pic>
            <p:nvPicPr>
              <p:cNvPr id="63" name="Picture 5" descr="C:\Documents and Settings\moranfe\Local Settings\Temporary Internet Files\Content.IE5\OTT7R8VF\MC900441708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21288" y="5013176"/>
                <a:ext cx="795536" cy="79553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0" name="Group 79"/>
          <p:cNvGrpSpPr/>
          <p:nvPr/>
        </p:nvGrpSpPr>
        <p:grpSpPr>
          <a:xfrm>
            <a:off x="2404864" y="5705380"/>
            <a:ext cx="4511606" cy="1107996"/>
            <a:chOff x="4205064" y="5705380"/>
            <a:chExt cx="4511606" cy="1107996"/>
          </a:xfrm>
        </p:grpSpPr>
        <p:pic>
          <p:nvPicPr>
            <p:cNvPr id="70" name="Picture 4" descr="C:\Documents and Settings\moranfe\Local Settings\Temporary Internet Files\Content.IE5\YX8WKMHA\MC90024610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5672" y="5956816"/>
              <a:ext cx="648072" cy="712544"/>
            </a:xfrm>
            <a:prstGeom prst="rect">
              <a:avLst/>
            </a:prstGeom>
            <a:noFill/>
          </p:spPr>
        </p:pic>
        <p:pic>
          <p:nvPicPr>
            <p:cNvPr id="71" name="Picture 5" descr="C:\Documents and Settings\moranfe\Local Settings\Temporary Internet Files\Content.IE5\OTT7R8VF\MC900441708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03948" y="5791572"/>
              <a:ext cx="795536" cy="795536"/>
            </a:xfrm>
            <a:prstGeom prst="rect">
              <a:avLst/>
            </a:prstGeom>
            <a:noFill/>
          </p:spPr>
        </p:pic>
        <p:pic>
          <p:nvPicPr>
            <p:cNvPr id="73" name="Picture 5" descr="C:\Documents and Settings\moranfe\Local Settings\Temporary Internet Files\Content.IE5\OTT7R8VF\MC900441708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5832" y="5921404"/>
              <a:ext cx="795536" cy="795536"/>
            </a:xfrm>
            <a:prstGeom prst="rect">
              <a:avLst/>
            </a:prstGeom>
            <a:noFill/>
          </p:spPr>
        </p:pic>
        <p:grpSp>
          <p:nvGrpSpPr>
            <p:cNvPr id="80896" name="Group 77"/>
            <p:cNvGrpSpPr/>
            <p:nvPr/>
          </p:nvGrpSpPr>
          <p:grpSpPr>
            <a:xfrm>
              <a:off x="4205064" y="5705380"/>
              <a:ext cx="4511606" cy="1107996"/>
              <a:chOff x="4205064" y="5705380"/>
              <a:chExt cx="4511606" cy="1107996"/>
            </a:xfrm>
          </p:grpSpPr>
          <p:sp>
            <p:nvSpPr>
              <p:cNvPr id="66" name="Minus 65"/>
              <p:cNvSpPr/>
              <p:nvPr/>
            </p:nvSpPr>
            <p:spPr>
              <a:xfrm>
                <a:off x="5429200" y="5977156"/>
                <a:ext cx="720080" cy="648072"/>
              </a:xfrm>
              <a:prstGeom prst="mathMinu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Equal 66"/>
              <p:cNvSpPr/>
              <p:nvPr/>
            </p:nvSpPr>
            <p:spPr>
              <a:xfrm>
                <a:off x="7232848" y="5949280"/>
                <a:ext cx="648072" cy="720080"/>
              </a:xfrm>
              <a:prstGeom prst="mathEqual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842713" y="5705380"/>
                <a:ext cx="873957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 smtClean="0"/>
                  <a:t>-8</a:t>
                </a:r>
                <a:endParaRPr lang="en-US" sz="6600" dirty="0"/>
              </a:p>
            </p:txBody>
          </p:sp>
          <p:pic>
            <p:nvPicPr>
              <p:cNvPr id="72" name="Picture 6" descr="C:\Documents and Settings\moranfe\Local Settings\Temporary Internet Files\Content.IE5\OTT7R8VF\MC900436906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05064" y="5949280"/>
                <a:ext cx="706388" cy="706388"/>
              </a:xfrm>
              <a:prstGeom prst="rect">
                <a:avLst/>
              </a:prstGeom>
              <a:noFill/>
            </p:spPr>
          </p:pic>
          <p:pic>
            <p:nvPicPr>
              <p:cNvPr id="74" name="Picture 6" descr="C:\Documents and Settings\moranfe\Local Settings\Temporary Internet Files\Content.IE5\OTT7R8VF\MC900436906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53336" y="6021288"/>
                <a:ext cx="706388" cy="7063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0903" name="Group 159"/>
          <p:cNvGrpSpPr/>
          <p:nvPr/>
        </p:nvGrpSpPr>
        <p:grpSpPr>
          <a:xfrm>
            <a:off x="2627784" y="4769276"/>
            <a:ext cx="3603633" cy="1107996"/>
            <a:chOff x="2771800" y="4769276"/>
            <a:chExt cx="3603633" cy="1107996"/>
          </a:xfrm>
        </p:grpSpPr>
        <p:sp>
          <p:nvSpPr>
            <p:cNvPr id="101" name="TextBox 100"/>
            <p:cNvSpPr txBox="1"/>
            <p:nvPr/>
          </p:nvSpPr>
          <p:spPr>
            <a:xfrm>
              <a:off x="2771800" y="4769276"/>
              <a:ext cx="72968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i="1" dirty="0" smtClean="0"/>
                <a:t>N</a:t>
              </a:r>
              <a:endParaRPr lang="en-US" sz="6600" i="1" dirty="0"/>
            </a:p>
          </p:txBody>
        </p:sp>
        <p:sp>
          <p:nvSpPr>
            <p:cNvPr id="110" name="Equal 109"/>
            <p:cNvSpPr/>
            <p:nvPr/>
          </p:nvSpPr>
          <p:spPr>
            <a:xfrm>
              <a:off x="3501487" y="4950375"/>
              <a:ext cx="648072" cy="720080"/>
            </a:xfrm>
            <a:prstGeom prst="mathEqua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9" name="Left Brace 158"/>
            <p:cNvSpPr/>
            <p:nvPr/>
          </p:nvSpPr>
          <p:spPr>
            <a:xfrm>
              <a:off x="4280735" y="4961968"/>
              <a:ext cx="219257" cy="699280"/>
            </a:xfrm>
            <a:prstGeom prst="leftBrace">
              <a:avLst/>
            </a:prstGeom>
            <a:ln w="76200" cmpd="sng">
              <a:solidFill>
                <a:schemeClr val="accent6"/>
              </a:solidFill>
            </a:ln>
            <a:effectLst>
              <a:glow rad="63500">
                <a:srgbClr val="B66D31"/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7" name="Picture 6" descr="C:\Documents and Settings\moranfe\Local Settings\Temporary Internet Files\Content.IE5\OTT7R8VF\MC90043690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6" y="4961968"/>
              <a:ext cx="706388" cy="706388"/>
            </a:xfrm>
            <a:prstGeom prst="rect">
              <a:avLst/>
            </a:prstGeom>
            <a:noFill/>
          </p:spPr>
        </p:pic>
        <p:pic>
          <p:nvPicPr>
            <p:cNvPr id="168" name="Picture 5" descr="C:\Documents and Settings\moranfe\Local Settings\Temporary Internet Files\Content.IE5\OTT7R8VF\MC900441708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3417" y="4893588"/>
              <a:ext cx="795536" cy="795536"/>
            </a:xfrm>
            <a:prstGeom prst="rect">
              <a:avLst/>
            </a:prstGeom>
            <a:noFill/>
          </p:spPr>
        </p:pic>
        <p:pic>
          <p:nvPicPr>
            <p:cNvPr id="169" name="Picture 4" descr="C:\Documents and Settings\moranfe\Local Settings\Temporary Internet Files\Content.IE5\YX8WKMHA\MC90024610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1489" y="4999035"/>
              <a:ext cx="648072" cy="712544"/>
            </a:xfrm>
            <a:prstGeom prst="rect">
              <a:avLst/>
            </a:prstGeom>
            <a:noFill/>
          </p:spPr>
        </p:pic>
        <p:sp>
          <p:nvSpPr>
            <p:cNvPr id="170" name="Left Brace 169"/>
            <p:cNvSpPr/>
            <p:nvPr/>
          </p:nvSpPr>
          <p:spPr>
            <a:xfrm flipH="1">
              <a:off x="6156176" y="4941168"/>
              <a:ext cx="219257" cy="699280"/>
            </a:xfrm>
            <a:prstGeom prst="leftBrace">
              <a:avLst/>
            </a:prstGeom>
            <a:ln w="76200" cmpd="sng">
              <a:solidFill>
                <a:schemeClr val="accent6"/>
              </a:solidFill>
            </a:ln>
            <a:effectLst>
              <a:glow rad="63500">
                <a:srgbClr val="B66D31"/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1590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06" y="-214338"/>
            <a:ext cx="8643998" cy="35719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867087"/>
              </a:avLst>
            </a:prstTxWarp>
            <a:spAutoFit/>
          </a:bodyPr>
          <a:lstStyle/>
          <a:p>
            <a:pPr algn="ctr"/>
            <a:r>
              <a:rPr lang="en-US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</a:t>
            </a:r>
            <a:endParaRPr lang="en-US" sz="1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6663" y="3927653"/>
            <a:ext cx="10054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1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611560" y="4365104"/>
            <a:ext cx="8077200" cy="20882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400" dirty="0" smtClean="0"/>
              <a:t>Algorithms should be polynomial in |</a:t>
            </a:r>
            <a:r>
              <a:rPr lang="en-US" sz="2400" i="1" dirty="0" smtClean="0"/>
              <a:t>N</a:t>
            </a:r>
            <a:r>
              <a:rPr lang="en-US" sz="2400" dirty="0" smtClean="0"/>
              <a:t>|.</a:t>
            </a:r>
          </a:p>
          <a:p>
            <a:pPr marL="342900" indent="-342900"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400" dirty="0" smtClean="0"/>
              <a:t>Representation of </a:t>
            </a:r>
            <a:r>
              <a:rPr lang="en-US" sz="2400" i="1" dirty="0" smtClean="0"/>
              <a:t>f</a:t>
            </a:r>
            <a:r>
              <a:rPr lang="en-US" sz="2400" dirty="0" smtClean="0"/>
              <a:t> might be very large.</a:t>
            </a:r>
          </a:p>
          <a:p>
            <a:pPr marL="342900" indent="-342900"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Assume access via a </a:t>
            </a:r>
            <a:r>
              <a:rPr lang="en-US" sz="2400" u="sng" dirty="0" smtClean="0">
                <a:solidFill>
                  <a:schemeClr val="tx1"/>
                </a:solidFill>
                <a:cs typeface="Arial" pitchFamily="34" charset="0"/>
              </a:rPr>
              <a:t>value oracle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:</a:t>
            </a:r>
          </a:p>
          <a:p>
            <a:pPr marL="342900" indent="-342900">
              <a:spcAft>
                <a:spcPct val="30000"/>
              </a:spcAft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		Given a subset 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 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, returns </a:t>
            </a:r>
            <a:r>
              <a:rPr lang="en-US" sz="2400" i="1" dirty="0" smtClean="0"/>
              <a:t>f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).</a:t>
            </a:r>
            <a:endParaRPr lang="en-US" sz="2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Subject of this Talk</a:t>
            </a:r>
            <a:endParaRPr lang="en-US" alt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09600" y="1503636"/>
            <a:ext cx="8077200" cy="262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ct val="30000"/>
              </a:spcAft>
            </a:pPr>
            <a:r>
              <a:rPr lang="en-US" altLang="en-US" sz="2400" b="0" u="sng" dirty="0" smtClean="0"/>
              <a:t>Unconstrained </a:t>
            </a:r>
            <a:r>
              <a:rPr lang="en-US" altLang="en-US" sz="2400" b="0" u="sng" dirty="0" err="1" smtClean="0"/>
              <a:t>Submodular</a:t>
            </a:r>
            <a:r>
              <a:rPr lang="en-US" altLang="en-US" sz="2400" b="0" u="sng" dirty="0" smtClean="0"/>
              <a:t> Maximization</a:t>
            </a:r>
          </a:p>
          <a:p>
            <a:pPr marL="342900" indent="-342900"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400" dirty="0" smtClean="0"/>
              <a:t>A basic </a:t>
            </a:r>
            <a:r>
              <a:rPr lang="en-US" sz="2400" dirty="0" err="1" smtClean="0"/>
              <a:t>submodular</a:t>
            </a:r>
            <a:r>
              <a:rPr lang="en-US" sz="2400" dirty="0" smtClean="0"/>
              <a:t> optimization problem.</a:t>
            </a:r>
          </a:p>
          <a:p>
            <a:pPr marL="342900" indent="-342900">
              <a:spcAft>
                <a:spcPct val="30000"/>
              </a:spcAft>
              <a:buFont typeface="Arial" pitchFamily="34" charset="0"/>
              <a:buChar char="•"/>
            </a:pPr>
            <a:r>
              <a:rPr lang="en-US" sz="2400" dirty="0" smtClean="0"/>
              <a:t>Given a non-negative </a:t>
            </a:r>
            <a:r>
              <a:rPr lang="en-US" sz="2400" dirty="0" err="1" smtClean="0"/>
              <a:t>submodular</a:t>
            </a:r>
            <a:r>
              <a:rPr lang="en-US" sz="2400" dirty="0" smtClean="0"/>
              <a:t> function </a:t>
            </a:r>
            <a:r>
              <a:rPr lang="en-US" sz="2400" i="1" dirty="0" smtClean="0"/>
              <a:t>f</a:t>
            </a:r>
            <a:r>
              <a:rPr lang="en-US" sz="2400" dirty="0" smtClean="0"/>
              <a:t> : 2</a:t>
            </a:r>
            <a:r>
              <a:rPr lang="en-US" sz="2400" i="1" baseline="30000" dirty="0" smtClean="0"/>
              <a:t>N 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 3"/>
              </a:rPr>
              <a:t> </a:t>
            </a:r>
            <a:r>
              <a:rPr lang="en-US" sz="2400" dirty="0" smtClean="0">
                <a:sym typeface="Symbol"/>
              </a:rPr>
              <a:t>ℝ, find a set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 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maximizing </a:t>
            </a:r>
            <a:r>
              <a:rPr lang="en-US" sz="2400" i="1" dirty="0" smtClean="0">
                <a:sym typeface="Symbol"/>
              </a:rPr>
              <a:t>f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).</a:t>
            </a:r>
            <a:endParaRPr lang="en-US" sz="2400" dirty="0" smtClean="0"/>
          </a:p>
          <a:p>
            <a:pPr marL="342900" indent="-34290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en-US" sz="2400" dirty="0" smtClean="0"/>
              <a:t>Study the </a:t>
            </a:r>
            <a:r>
              <a:rPr lang="en-US" altLang="en-US" sz="2400" dirty="0" err="1" smtClean="0"/>
              <a:t>approximability</a:t>
            </a:r>
            <a:r>
              <a:rPr lang="en-US" altLang="en-US" sz="2400" dirty="0" smtClean="0"/>
              <a:t> of this problem.</a:t>
            </a:r>
            <a:endParaRPr lang="en-US" sz="2400" b="0" dirty="0"/>
          </a:p>
        </p:txBody>
      </p:sp>
      <p:pic>
        <p:nvPicPr>
          <p:cNvPr id="8" name="Picture 26" descr="C:\Users\feldman\AppData\Local\Microsoft\Windows\Temporary Internet Files\Content.IE5\RS8LGVMB\MC90043478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90350" cy="14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4776560"/>
            <a:ext cx="1028700" cy="1316736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6248" y="6356350"/>
            <a:ext cx="2133600" cy="365125"/>
          </a:xfrm>
        </p:spPr>
        <p:txBody>
          <a:bodyPr/>
          <a:lstStyle/>
          <a:p>
            <a:fld id="{6D6A4B56-60CD-4619-9AC4-C819930846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16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animBg="1"/>
      <p:bldP spid="4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0790"/>
            <a:ext cx="8229600" cy="715962"/>
          </a:xfrm>
        </p:spPr>
        <p:txBody>
          <a:bodyPr>
            <a:noAutofit/>
          </a:bodyPr>
          <a:lstStyle/>
          <a:p>
            <a:pPr>
              <a:spcAft>
                <a:spcPct val="30000"/>
              </a:spcAft>
              <a:buFontTx/>
              <a:buNone/>
            </a:pPr>
            <a:r>
              <a:rPr lang="en-US" dirty="0" smtClean="0"/>
              <a:t>Motivation: Generalizes Max-</a:t>
            </a:r>
            <a:r>
              <a:rPr lang="en-US" dirty="0" err="1" smtClean="0"/>
              <a:t>DiCut</a:t>
            </a:r>
            <a:endParaRPr lang="en-US" alt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3048000" y="4578612"/>
            <a:ext cx="3097494" cy="1873344"/>
            <a:chOff x="3048000" y="4578612"/>
            <a:chExt cx="3097494" cy="1873344"/>
          </a:xfrm>
        </p:grpSpPr>
        <p:sp>
          <p:nvSpPr>
            <p:cNvPr id="2" name="Oval 1"/>
            <p:cNvSpPr/>
            <p:nvPr/>
          </p:nvSpPr>
          <p:spPr>
            <a:xfrm>
              <a:off x="3048000" y="462777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4" name="Straight Arrow Connector 3"/>
            <p:cNvCxnSpPr>
              <a:stCxn id="2" idx="5"/>
              <a:endCxn id="9" idx="1"/>
            </p:cNvCxnSpPr>
            <p:nvPr/>
          </p:nvCxnSpPr>
          <p:spPr bwMode="auto">
            <a:xfrm>
              <a:off x="3243122" y="4822900"/>
              <a:ext cx="981356" cy="6765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Oval 8"/>
            <p:cNvSpPr/>
            <p:nvPr/>
          </p:nvSpPr>
          <p:spPr>
            <a:xfrm>
              <a:off x="4191000" y="546597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081478" y="5460002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7" idx="5"/>
              <a:endCxn id="19" idx="1"/>
            </p:cNvCxnSpPr>
            <p:nvPr/>
          </p:nvCxnSpPr>
          <p:spPr bwMode="auto">
            <a:xfrm>
              <a:off x="3276600" y="5655124"/>
              <a:ext cx="867056" cy="6017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Oval 18"/>
            <p:cNvSpPr/>
            <p:nvPr/>
          </p:nvSpPr>
          <p:spPr>
            <a:xfrm>
              <a:off x="4110178" y="6223356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2" idx="4"/>
              <a:endCxn id="17" idx="0"/>
            </p:cNvCxnSpPr>
            <p:nvPr/>
          </p:nvCxnSpPr>
          <p:spPr bwMode="auto">
            <a:xfrm>
              <a:off x="3162300" y="4856378"/>
              <a:ext cx="33478" cy="6036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>
              <a:stCxn id="9" idx="7"/>
              <a:endCxn id="28" idx="4"/>
            </p:cNvCxnSpPr>
            <p:nvPr/>
          </p:nvCxnSpPr>
          <p:spPr bwMode="auto">
            <a:xfrm flipV="1">
              <a:off x="4386122" y="4807212"/>
              <a:ext cx="604978" cy="69224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Oval 27"/>
            <p:cNvSpPr/>
            <p:nvPr/>
          </p:nvSpPr>
          <p:spPr>
            <a:xfrm>
              <a:off x="4876800" y="4578612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32" name="Straight Arrow Connector 31"/>
            <p:cNvCxnSpPr>
              <a:stCxn id="28" idx="2"/>
              <a:endCxn id="2" idx="6"/>
            </p:cNvCxnSpPr>
            <p:nvPr/>
          </p:nvCxnSpPr>
          <p:spPr bwMode="auto">
            <a:xfrm flipH="1">
              <a:off x="3276600" y="4692912"/>
              <a:ext cx="1600200" cy="4916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9" idx="5"/>
              <a:endCxn id="50" idx="2"/>
            </p:cNvCxnSpPr>
            <p:nvPr/>
          </p:nvCxnSpPr>
          <p:spPr bwMode="auto">
            <a:xfrm>
              <a:off x="4386122" y="5661100"/>
              <a:ext cx="1530772" cy="6608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Oval 36"/>
            <p:cNvSpPr/>
            <p:nvPr/>
          </p:nvSpPr>
          <p:spPr>
            <a:xfrm>
              <a:off x="5774485" y="5450290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42" name="Straight Arrow Connector 41"/>
            <p:cNvCxnSpPr>
              <a:endCxn id="37" idx="2"/>
            </p:cNvCxnSpPr>
            <p:nvPr/>
          </p:nvCxnSpPr>
          <p:spPr bwMode="auto">
            <a:xfrm flipV="1">
              <a:off x="4421094" y="5564590"/>
              <a:ext cx="1353391" cy="80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>
              <a:stCxn id="37" idx="1"/>
              <a:endCxn id="28" idx="6"/>
            </p:cNvCxnSpPr>
            <p:nvPr/>
          </p:nvCxnSpPr>
          <p:spPr bwMode="auto">
            <a:xfrm flipH="1" flipV="1">
              <a:off x="5105400" y="4692912"/>
              <a:ext cx="702563" cy="7908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0" name="Oval 49"/>
            <p:cNvSpPr/>
            <p:nvPr/>
          </p:nvSpPr>
          <p:spPr>
            <a:xfrm>
              <a:off x="5916894" y="6207668"/>
              <a:ext cx="228600" cy="228600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52" name="Straight Arrow Connector 51"/>
            <p:cNvCxnSpPr>
              <a:stCxn id="50" idx="3"/>
              <a:endCxn id="19" idx="6"/>
            </p:cNvCxnSpPr>
            <p:nvPr/>
          </p:nvCxnSpPr>
          <p:spPr bwMode="auto">
            <a:xfrm flipH="1" flipV="1">
              <a:off x="4338778" y="6337656"/>
              <a:ext cx="1611594" cy="65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Straight Arrow Connector 58"/>
            <p:cNvCxnSpPr>
              <a:stCxn id="19" idx="0"/>
              <a:endCxn id="9" idx="4"/>
            </p:cNvCxnSpPr>
            <p:nvPr/>
          </p:nvCxnSpPr>
          <p:spPr bwMode="auto">
            <a:xfrm flipV="1">
              <a:off x="4224478" y="5694578"/>
              <a:ext cx="80822" cy="5287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0" name="Straight Arrow Connector 59"/>
            <p:cNvCxnSpPr>
              <a:stCxn id="50" idx="0"/>
              <a:endCxn id="37" idx="4"/>
            </p:cNvCxnSpPr>
            <p:nvPr/>
          </p:nvCxnSpPr>
          <p:spPr bwMode="auto">
            <a:xfrm flipH="1" flipV="1">
              <a:off x="5888785" y="5678890"/>
              <a:ext cx="142409" cy="5287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99681" name="Freeform 199680"/>
          <p:cNvSpPr/>
          <p:nvPr/>
        </p:nvSpPr>
        <p:spPr>
          <a:xfrm>
            <a:off x="3316941" y="4293096"/>
            <a:ext cx="1673483" cy="2342776"/>
          </a:xfrm>
          <a:custGeom>
            <a:avLst/>
            <a:gdLst>
              <a:gd name="connsiteX0" fmla="*/ 484094 w 1673483"/>
              <a:gd name="connsiteY0" fmla="*/ 0 h 2342776"/>
              <a:gd name="connsiteX1" fmla="*/ 1637553 w 1673483"/>
              <a:gd name="connsiteY1" fmla="*/ 1004047 h 2342776"/>
              <a:gd name="connsiteX2" fmla="*/ 1308847 w 1673483"/>
              <a:gd name="connsiteY2" fmla="*/ 1763058 h 2342776"/>
              <a:gd name="connsiteX3" fmla="*/ 573741 w 1673483"/>
              <a:gd name="connsiteY3" fmla="*/ 1589741 h 2342776"/>
              <a:gd name="connsiteX4" fmla="*/ 0 w 1673483"/>
              <a:gd name="connsiteY4" fmla="*/ 2342776 h 2342776"/>
              <a:gd name="connsiteX5" fmla="*/ 0 w 1673483"/>
              <a:gd name="connsiteY5" fmla="*/ 2342776 h 234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483" h="2342776">
                <a:moveTo>
                  <a:pt x="484094" y="0"/>
                </a:moveTo>
                <a:cubicBezTo>
                  <a:pt x="992094" y="355102"/>
                  <a:pt x="1500094" y="710204"/>
                  <a:pt x="1637553" y="1004047"/>
                </a:cubicBezTo>
                <a:cubicBezTo>
                  <a:pt x="1775012" y="1297890"/>
                  <a:pt x="1486149" y="1665442"/>
                  <a:pt x="1308847" y="1763058"/>
                </a:cubicBezTo>
                <a:cubicBezTo>
                  <a:pt x="1131545" y="1860674"/>
                  <a:pt x="791882" y="1493121"/>
                  <a:pt x="573741" y="1589741"/>
                </a:cubicBezTo>
                <a:cubicBezTo>
                  <a:pt x="355600" y="1686361"/>
                  <a:pt x="0" y="2342776"/>
                  <a:pt x="0" y="2342776"/>
                </a:cubicBezTo>
                <a:lnTo>
                  <a:pt x="0" y="2342776"/>
                </a:lnTo>
              </a:path>
            </a:pathLst>
          </a:custGeom>
          <a:noFill/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11560" y="1340768"/>
            <a:ext cx="8077200" cy="28803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ct val="30000"/>
              </a:spcAft>
            </a:pPr>
            <a:r>
              <a:rPr lang="en-US" sz="2400" u="sng" dirty="0" smtClean="0"/>
              <a:t>Max-</a:t>
            </a:r>
            <a:r>
              <a:rPr lang="en-US" sz="2400" u="sng" dirty="0" err="1" smtClean="0"/>
              <a:t>DiCut</a:t>
            </a:r>
            <a:endParaRPr lang="en-US" sz="2400" u="sng" dirty="0" smtClean="0"/>
          </a:p>
          <a:p>
            <a:pPr marL="1169988" indent="-1169988">
              <a:spcAft>
                <a:spcPct val="30000"/>
              </a:spcAft>
            </a:pPr>
            <a:r>
              <a:rPr lang="en-US" sz="2400" dirty="0" smtClean="0"/>
              <a:t>Instance: a directed graph G = (</a:t>
            </a:r>
            <a:r>
              <a:rPr lang="en-US" sz="2400" i="1" dirty="0" smtClean="0"/>
              <a:t>V, E</a:t>
            </a:r>
            <a:r>
              <a:rPr lang="en-US" sz="2400" dirty="0" smtClean="0"/>
              <a:t>) with capacities </a:t>
            </a:r>
            <a:r>
              <a:rPr lang="en-US" sz="2400" i="1" dirty="0" err="1" smtClean="0"/>
              <a:t>c</a:t>
            </a:r>
            <a:r>
              <a:rPr lang="en-US" sz="2400" i="1" baseline="-25000" dirty="0" err="1" smtClean="0"/>
              <a:t>e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 0 on the arcs.</a:t>
            </a:r>
          </a:p>
          <a:p>
            <a:pPr marL="1169988" indent="-1169988">
              <a:spcAft>
                <a:spcPct val="30000"/>
              </a:spcAft>
            </a:pPr>
            <a:r>
              <a:rPr lang="en-US" sz="2400" dirty="0" smtClean="0"/>
              <a:t>Objective: find a set 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 </a:t>
            </a:r>
            <a:r>
              <a:rPr lang="en-US" sz="2400" i="1" dirty="0" smtClean="0">
                <a:sym typeface="Symbol"/>
              </a:rPr>
              <a:t>V</a:t>
            </a:r>
            <a:r>
              <a:rPr lang="en-US" sz="2400" dirty="0" smtClean="0">
                <a:sym typeface="Symbol"/>
              </a:rPr>
              <a:t> of nodes maximizing</a:t>
            </a:r>
          </a:p>
          <a:p>
            <a:pPr marL="1169988" indent="-1169988">
              <a:spcAft>
                <a:spcPct val="30000"/>
              </a:spcAft>
            </a:pPr>
            <a:endParaRPr lang="en-US" sz="2400" dirty="0" smtClean="0">
              <a:sym typeface="Symbol"/>
            </a:endParaRPr>
          </a:p>
          <a:p>
            <a:pPr marL="1169988">
              <a:spcAft>
                <a:spcPct val="30000"/>
              </a:spcAft>
            </a:pPr>
            <a:r>
              <a:rPr lang="en-US" sz="2400" dirty="0" smtClean="0">
                <a:sym typeface="Symbol"/>
              </a:rPr>
              <a:t>(the total capacity of the arcs crossing the cut).</a:t>
            </a:r>
            <a:endParaRPr lang="en-US" sz="2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491879" y="3284984"/>
          <a:ext cx="2291163" cy="504056"/>
        </p:xfrm>
        <a:graphic>
          <a:graphicData uri="http://schemas.openxmlformats.org/presentationml/2006/ole">
            <p:oleObj spid="_x0000_s181250" name="Equation" r:id="rId3" imgW="1269720" imgH="279360" progId="Equation.3">
              <p:embed/>
            </p:oleObj>
          </a:graphicData>
        </a:graphic>
      </p:graphicFrame>
      <p:sp>
        <p:nvSpPr>
          <p:cNvPr id="30" name="Arc 29"/>
          <p:cNvSpPr/>
          <p:nvPr/>
        </p:nvSpPr>
        <p:spPr>
          <a:xfrm>
            <a:off x="2987824" y="4221088"/>
            <a:ext cx="720080" cy="1944216"/>
          </a:xfrm>
          <a:prstGeom prst="arc">
            <a:avLst>
              <a:gd name="adj1" fmla="val 17391883"/>
              <a:gd name="adj2" fmla="val 5077141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TextBox 30"/>
          <p:cNvSpPr txBox="1"/>
          <p:nvPr/>
        </p:nvSpPr>
        <p:spPr>
          <a:xfrm>
            <a:off x="6516216" y="4437112"/>
            <a:ext cx="15536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Capacity: 2</a:t>
            </a:r>
            <a:endParaRPr lang="he-IL" sz="2400" dirty="0"/>
          </a:p>
        </p:txBody>
      </p:sp>
      <p:sp>
        <p:nvSpPr>
          <p:cNvPr id="33" name="Oval 32"/>
          <p:cNvSpPr/>
          <p:nvPr/>
        </p:nvSpPr>
        <p:spPr>
          <a:xfrm>
            <a:off x="4127376" y="6224736"/>
            <a:ext cx="228600" cy="228600"/>
          </a:xfrm>
          <a:prstGeom prst="ellipse">
            <a:avLst/>
          </a:prstGeom>
          <a:solidFill>
            <a:srgbClr val="00FF00"/>
          </a:solidFill>
          <a:ln w="28575">
            <a:solidFill>
              <a:srgbClr val="1F497D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en-US" sz="280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16216" y="4437112"/>
            <a:ext cx="21864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Marginal gain: 0</a:t>
            </a:r>
            <a:endParaRPr lang="he-IL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516216" y="4437112"/>
            <a:ext cx="228107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Marginal gain: -1</a:t>
            </a:r>
            <a:endParaRPr lang="he-IL" sz="2400" dirty="0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6248" y="6356350"/>
            <a:ext cx="2133600" cy="365125"/>
          </a:xfrm>
        </p:spPr>
        <p:txBody>
          <a:bodyPr/>
          <a:lstStyle/>
          <a:p>
            <a:fld id="{6D6A4B56-60CD-4619-9AC4-C819930846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71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19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1" grpId="0" animBg="1"/>
      <p:bldP spid="30" grpId="0" animBg="1"/>
      <p:bldP spid="30" grpId="1" animBg="1"/>
      <p:bldP spid="31" grpId="0"/>
      <p:bldP spid="31" grpId="1"/>
      <p:bldP spid="33" grpId="0" animBg="1"/>
      <p:bldP spid="34" grpId="1"/>
      <p:bldP spid="34" grpId="2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History of 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2" name="Rounded Rectangle 41"/>
          <p:cNvSpPr/>
          <p:nvPr/>
        </p:nvSpPr>
        <p:spPr bwMode="auto">
          <a:xfrm>
            <a:off x="467544" y="1196752"/>
            <a:ext cx="8077200" cy="20882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400" b="1" u="sng" dirty="0" smtClean="0"/>
              <a:t>Randomized Approximation Algorithms</a:t>
            </a:r>
          </a:p>
          <a:p>
            <a:r>
              <a:rPr lang="en-US" sz="2400" dirty="0" smtClean="0"/>
              <a:t>0.4   – non-oblivious local search [</a:t>
            </a:r>
            <a:r>
              <a:rPr lang="en-US" sz="2400" dirty="0" err="1" smtClean="0"/>
              <a:t>Feige</a:t>
            </a:r>
            <a:r>
              <a:rPr lang="en-US" sz="2400" dirty="0" smtClean="0"/>
              <a:t> et al. 07]</a:t>
            </a:r>
          </a:p>
          <a:p>
            <a:r>
              <a:rPr lang="en-US" sz="2400" dirty="0" smtClean="0"/>
              <a:t>0.41 – simulated annealing [</a:t>
            </a:r>
            <a:r>
              <a:rPr lang="en-US" sz="2400" dirty="0" err="1" smtClean="0"/>
              <a:t>Oveis</a:t>
            </a:r>
            <a:r>
              <a:rPr lang="en-US" sz="2400" dirty="0" smtClean="0"/>
              <a:t> </a:t>
            </a:r>
            <a:r>
              <a:rPr lang="en-US" sz="2400" dirty="0" err="1" smtClean="0"/>
              <a:t>Gharan</a:t>
            </a:r>
            <a:r>
              <a:rPr lang="en-US" sz="2400" dirty="0" smtClean="0"/>
              <a:t> and </a:t>
            </a:r>
            <a:r>
              <a:rPr lang="en-US" sz="2400" dirty="0" err="1" smtClean="0"/>
              <a:t>Vondrak</a:t>
            </a:r>
            <a:r>
              <a:rPr lang="en-US" sz="2400" dirty="0" smtClean="0"/>
              <a:t> 11]</a:t>
            </a:r>
          </a:p>
          <a:p>
            <a:r>
              <a:rPr lang="en-US" sz="2400" dirty="0" smtClean="0"/>
              <a:t>0.42 – structural continuous greedy [Feldman et al. 11]</a:t>
            </a:r>
          </a:p>
          <a:p>
            <a:r>
              <a:rPr lang="en-US" sz="2400" dirty="0" smtClean="0"/>
              <a:t>0.5   – double greedy [Buchbinder et al. 12]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467544" y="3356992"/>
            <a:ext cx="8077200" cy="20882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400" b="1" u="sng" dirty="0" smtClean="0"/>
              <a:t>Deterministic Approximation Algorithms</a:t>
            </a:r>
          </a:p>
          <a:p>
            <a:r>
              <a:rPr lang="en-US" sz="2400" dirty="0" smtClean="0"/>
              <a:t>0.33 – local search [</a:t>
            </a:r>
            <a:r>
              <a:rPr lang="en-US" sz="2400" dirty="0" err="1" smtClean="0"/>
              <a:t>Feige</a:t>
            </a:r>
            <a:r>
              <a:rPr lang="en-US" sz="2400" dirty="0" smtClean="0"/>
              <a:t> et al. 07]</a:t>
            </a:r>
          </a:p>
          <a:p>
            <a:r>
              <a:rPr lang="en-US" sz="2400" dirty="0" smtClean="0"/>
              <a:t>0.4   – </a:t>
            </a:r>
            <a:r>
              <a:rPr lang="en-US" sz="2400" dirty="0" err="1" smtClean="0"/>
              <a:t>recurisve</a:t>
            </a:r>
            <a:r>
              <a:rPr lang="en-US" sz="2400" dirty="0" smtClean="0"/>
              <a:t> local search [</a:t>
            </a:r>
            <a:r>
              <a:rPr lang="en-US" sz="2400" dirty="0" err="1" smtClean="0"/>
              <a:t>Dobzinski</a:t>
            </a:r>
            <a:r>
              <a:rPr lang="en-US" sz="2400" dirty="0" smtClean="0"/>
              <a:t> and </a:t>
            </a:r>
            <a:r>
              <a:rPr lang="en-US" sz="2400" dirty="0" err="1" smtClean="0"/>
              <a:t>Mor</a:t>
            </a:r>
            <a:r>
              <a:rPr lang="en-US" sz="2400" dirty="0" smtClean="0"/>
              <a:t> 15]</a:t>
            </a:r>
          </a:p>
          <a:p>
            <a:pPr marL="808038" indent="-808038"/>
            <a:r>
              <a:rPr lang="en-US" sz="2400" dirty="0" smtClean="0"/>
              <a:t>0.5   – </a:t>
            </a:r>
            <a:r>
              <a:rPr lang="en-US" sz="2400" dirty="0" err="1" smtClean="0"/>
              <a:t>derandomized</a:t>
            </a:r>
            <a:r>
              <a:rPr lang="en-US" sz="2400" dirty="0" smtClean="0"/>
              <a:t> double greedy [Buchbinder and Feldman 16]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467544" y="5517232"/>
            <a:ext cx="8077200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400" b="1" u="sng" dirty="0" smtClean="0"/>
              <a:t>Approximation Hardness</a:t>
            </a:r>
          </a:p>
          <a:p>
            <a:r>
              <a:rPr lang="en-US" sz="2400" dirty="0" smtClean="0"/>
              <a:t>0.5   – information theoretic based [</a:t>
            </a:r>
            <a:r>
              <a:rPr lang="en-US" sz="2400" dirty="0" err="1" smtClean="0"/>
              <a:t>Feige</a:t>
            </a:r>
            <a:r>
              <a:rPr lang="en-US" sz="2400" dirty="0" smtClean="0"/>
              <a:t> et al. 07]</a:t>
            </a:r>
          </a:p>
        </p:txBody>
      </p:sp>
      <p:pic>
        <p:nvPicPr>
          <p:cNvPr id="206849" name="Picture 1" descr="C:\Users\User\AppData\Local\Microsoft\Windows\INetCache\IE\SM0DWDXD\hourglass-161125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4536">
            <a:off x="7923975" y="348183"/>
            <a:ext cx="629142" cy="989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028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allAtOnce" animBg="1"/>
      <p:bldP spid="43" grpId="0" uiExpand="1" build="allAtOnce" animBg="1"/>
      <p:bldP spid="44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0790"/>
            <a:ext cx="8229600" cy="715962"/>
          </a:xfrm>
        </p:spPr>
        <p:txBody>
          <a:bodyPr>
            <a:noAutofit/>
          </a:bodyPr>
          <a:lstStyle/>
          <a:p>
            <a:pPr>
              <a:spcAft>
                <a:spcPct val="30000"/>
              </a:spcAft>
              <a:buFontTx/>
              <a:buNone/>
            </a:pPr>
            <a:r>
              <a:rPr lang="en-US" sz="4000" dirty="0" smtClean="0"/>
              <a:t>Generic Double Greedy Algorithm</a:t>
            </a:r>
            <a:endParaRPr lang="en-US" altLang="en-US" sz="40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67544" y="3505629"/>
            <a:ext cx="80772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sz="2400" b="0" dirty="0" smtClean="0"/>
              <a:t>Running example:</a:t>
            </a:r>
            <a:endParaRPr lang="en-US" sz="2400" b="0" dirty="0"/>
          </a:p>
          <a:p>
            <a:pPr>
              <a:spcAft>
                <a:spcPts val="600"/>
              </a:spcAft>
            </a:pPr>
            <a:endParaRPr lang="en-US" sz="2400" b="0" dirty="0" smtClean="0"/>
          </a:p>
          <a:p>
            <a:pPr>
              <a:spcAft>
                <a:spcPts val="600"/>
              </a:spcAft>
            </a:pPr>
            <a:endParaRPr lang="en-US" sz="24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1248693" y="5813374"/>
            <a:ext cx="533400" cy="533400"/>
          </a:xfrm>
          <a:prstGeom prst="downArrow">
            <a:avLst/>
          </a:prstGeom>
          <a:solidFill>
            <a:srgbClr val="FFCC99"/>
          </a:solidFill>
          <a:ln w="28575">
            <a:solidFill>
              <a:srgbClr val="1F497D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en-US" sz="2800" dirty="0"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56162" y="4349122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 eaLnBrk="1" hangingPunct="1"/>
            <a:r>
              <a:rPr lang="en-US" sz="2000" i="1" dirty="0" smtClean="0">
                <a:latin typeface="Calibri" pitchFamily="34" charset="0"/>
              </a:rPr>
              <a:t>u</a:t>
            </a:r>
            <a:r>
              <a:rPr lang="en-US" sz="2000" baseline="-25000" dirty="0" smtClean="0">
                <a:latin typeface="Calibri" pitchFamily="34" charset="0"/>
              </a:rPr>
              <a:t>1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86893" y="4349122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 eaLnBrk="1" hangingPunct="1"/>
            <a:r>
              <a:rPr lang="en-US" sz="2000" i="1" dirty="0" smtClean="0">
                <a:latin typeface="Calibri" pitchFamily="34" charset="0"/>
              </a:rPr>
              <a:t>u</a:t>
            </a:r>
            <a:r>
              <a:rPr lang="en-US" sz="2000" baseline="-25000" dirty="0" smtClean="0">
                <a:latin typeface="Calibri" pitchFamily="34" charset="0"/>
              </a:rPr>
              <a:t>2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48893" y="4363538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 eaLnBrk="1" hangingPunct="1"/>
            <a:r>
              <a:rPr lang="en-US" sz="2000" i="1" dirty="0" smtClean="0">
                <a:latin typeface="Calibri" pitchFamily="34" charset="0"/>
              </a:rPr>
              <a:t>u</a:t>
            </a:r>
            <a:r>
              <a:rPr lang="en-US" sz="2000" baseline="-25000" dirty="0" smtClean="0">
                <a:latin typeface="Calibri" pitchFamily="34" charset="0"/>
              </a:rPr>
              <a:t>3</a:t>
            </a:r>
            <a:endParaRPr lang="en-US" sz="2800" i="1" dirty="0"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79624" y="4363538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 eaLnBrk="1" hangingPunct="1"/>
            <a:r>
              <a:rPr lang="en-US" sz="2000" i="1" dirty="0" smtClean="0">
                <a:latin typeface="Calibri" pitchFamily="34" charset="0"/>
              </a:rPr>
              <a:t>u</a:t>
            </a:r>
            <a:r>
              <a:rPr lang="en-US" sz="2000" baseline="-25000" dirty="0" smtClean="0">
                <a:latin typeface="Calibri" pitchFamily="34" charset="0"/>
              </a:rPr>
              <a:t>4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10355" y="4369716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 eaLnBrk="1" hangingPunct="1"/>
            <a:r>
              <a:rPr lang="en-US" sz="2000" i="1" dirty="0" smtClean="0">
                <a:latin typeface="Calibri" pitchFamily="34" charset="0"/>
              </a:rPr>
              <a:t>u</a:t>
            </a:r>
            <a:r>
              <a:rPr lang="en-US" sz="2000" baseline="-25000" dirty="0" smtClean="0">
                <a:latin typeface="Calibri" pitchFamily="34" charset="0"/>
              </a:rPr>
              <a:t>5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83762" y="4363538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 eaLnBrk="1" hangingPunct="1"/>
            <a:r>
              <a:rPr lang="en-US" sz="2000" i="1" dirty="0" smtClean="0">
                <a:latin typeface="Calibri" pitchFamily="34" charset="0"/>
              </a:rPr>
              <a:t>u</a:t>
            </a:r>
            <a:r>
              <a:rPr lang="en-US" sz="2000" baseline="-25000" dirty="0" smtClean="0">
                <a:latin typeface="Calibri" pitchFamily="34" charset="0"/>
              </a:rPr>
              <a:t>6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2136" y="429771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8031" y="4383243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 =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15499" y="5091311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 =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1262338" y="5081248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/>
            <a:r>
              <a:rPr lang="en-US" sz="2000" i="1" dirty="0" smtClean="0">
                <a:latin typeface="Calibri" pitchFamily="34" charset="0"/>
              </a:rPr>
              <a:t>u</a:t>
            </a:r>
            <a:r>
              <a:rPr lang="en-US" sz="2000" baseline="-25000" dirty="0" smtClean="0">
                <a:latin typeface="Calibri" pitchFamily="34" charset="0"/>
              </a:rPr>
              <a:t>1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55069" y="5090457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/>
            <a:r>
              <a:rPr lang="en-US" sz="2000" i="1" dirty="0" smtClean="0">
                <a:latin typeface="Calibri" pitchFamily="34" charset="0"/>
              </a:rPr>
              <a:t>u</a:t>
            </a:r>
            <a:r>
              <a:rPr lang="en-US" sz="2000" baseline="-25000" dirty="0" smtClean="0">
                <a:latin typeface="Calibri" pitchFamily="34" charset="0"/>
              </a:rPr>
              <a:t>3</a:t>
            </a:r>
            <a:endParaRPr lang="en-US" sz="2800" i="1" dirty="0" smtClean="0"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79623" y="5098297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 eaLnBrk="1" hangingPunct="1"/>
            <a:r>
              <a:rPr lang="en-US" sz="2000" i="1" dirty="0" smtClean="0">
                <a:latin typeface="Calibri" pitchFamily="34" charset="0"/>
              </a:rPr>
              <a:t>u</a:t>
            </a:r>
            <a:r>
              <a:rPr lang="en-US" sz="2000" baseline="-25000" dirty="0" smtClean="0">
                <a:latin typeface="Calibri" pitchFamily="34" charset="0"/>
              </a:rPr>
              <a:t>4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 rot="10800000">
            <a:off x="2048793" y="5801942"/>
            <a:ext cx="533400" cy="533400"/>
          </a:xfrm>
          <a:prstGeom prst="downArrow">
            <a:avLst/>
          </a:prstGeom>
          <a:solidFill>
            <a:srgbClr val="FFCC99"/>
          </a:solidFill>
          <a:ln w="28575">
            <a:solidFill>
              <a:srgbClr val="1F497D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en-US" sz="2800" dirty="0">
              <a:latin typeface="Calibri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10800000">
            <a:off x="2848893" y="5813374"/>
            <a:ext cx="533400" cy="533400"/>
          </a:xfrm>
          <a:prstGeom prst="downArrow">
            <a:avLst/>
          </a:prstGeom>
          <a:solidFill>
            <a:srgbClr val="FFCC99"/>
          </a:solidFill>
          <a:ln w="28575">
            <a:solidFill>
              <a:srgbClr val="1F497D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en-US" sz="2800" dirty="0">
              <a:latin typeface="Calibri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 rot="10800000">
            <a:off x="3690429" y="5821624"/>
            <a:ext cx="533400" cy="533400"/>
          </a:xfrm>
          <a:prstGeom prst="downArrow">
            <a:avLst/>
          </a:prstGeom>
          <a:solidFill>
            <a:srgbClr val="FFCC99"/>
          </a:solidFill>
          <a:ln w="28575">
            <a:solidFill>
              <a:srgbClr val="1F497D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en-US" sz="2800" dirty="0">
              <a:latin typeface="Calibri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 rot="10800000">
            <a:off x="4502886" y="5823684"/>
            <a:ext cx="533400" cy="533400"/>
          </a:xfrm>
          <a:prstGeom prst="downArrow">
            <a:avLst/>
          </a:prstGeom>
          <a:solidFill>
            <a:srgbClr val="FFCC99"/>
          </a:solidFill>
          <a:ln w="28575">
            <a:solidFill>
              <a:srgbClr val="1F497D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en-US" sz="2800" dirty="0">
              <a:latin typeface="Calibri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 rot="10800000">
            <a:off x="5276293" y="5833981"/>
            <a:ext cx="533400" cy="533400"/>
          </a:xfrm>
          <a:prstGeom prst="downArrow">
            <a:avLst/>
          </a:prstGeom>
          <a:solidFill>
            <a:srgbClr val="FFCC99"/>
          </a:solidFill>
          <a:ln w="28575">
            <a:solidFill>
              <a:srgbClr val="1F497D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en-US" sz="2800" dirty="0"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646469" y="4353276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 eaLnBrk="1" hangingPunct="1"/>
            <a:r>
              <a:rPr lang="en-US" sz="2000" i="1" dirty="0" smtClean="0">
                <a:latin typeface="Calibri" pitchFamily="34" charset="0"/>
              </a:rPr>
              <a:t>u</a:t>
            </a:r>
            <a:r>
              <a:rPr lang="en-US" sz="2000" i="1" baseline="-25000" dirty="0" smtClean="0">
                <a:latin typeface="Calibri" pitchFamily="34" charset="0"/>
              </a:rPr>
              <a:t>n</a:t>
            </a:r>
            <a:endParaRPr lang="en-US" sz="2800" i="1" dirty="0">
              <a:latin typeface="Calibri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429873" cy="100811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 bwMode="auto">
          <a:xfrm>
            <a:off x="467544" y="1340768"/>
            <a:ext cx="8077200" cy="20162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400" dirty="0" smtClean="0"/>
              <a:t>Initially: </a:t>
            </a:r>
            <a:r>
              <a:rPr lang="en-US" sz="2400" i="1" dirty="0" smtClean="0"/>
              <a:t>X</a:t>
            </a:r>
            <a:r>
              <a:rPr lang="en-US" sz="2400" dirty="0" smtClean="0"/>
              <a:t> = </a:t>
            </a:r>
            <a:r>
              <a:rPr lang="en-US" sz="2400" dirty="0" smtClean="0">
                <a:sym typeface="Symbol"/>
              </a:rPr>
              <a:t>, </a:t>
            </a:r>
            <a:r>
              <a:rPr lang="en-US" sz="2400" i="1" dirty="0" smtClean="0">
                <a:sym typeface="Symbol"/>
              </a:rPr>
              <a:t>Y</a:t>
            </a:r>
            <a:r>
              <a:rPr lang="en-US" sz="2400" dirty="0" smtClean="0">
                <a:sym typeface="Symbol"/>
              </a:rPr>
              <a:t> =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= {</a:t>
            </a:r>
            <a:r>
              <a:rPr lang="en-US" sz="2400" i="1" dirty="0" smtClean="0">
                <a:sym typeface="Symbol"/>
              </a:rPr>
              <a:t>u</a:t>
            </a:r>
            <a:r>
              <a:rPr lang="en-US" sz="2400" baseline="-25000" dirty="0" smtClean="0">
                <a:sym typeface="Symbol"/>
              </a:rPr>
              <a:t>1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u</a:t>
            </a:r>
            <a:r>
              <a:rPr lang="en-US" sz="2400" baseline="-25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, …, </a:t>
            </a:r>
            <a:r>
              <a:rPr lang="en-US" sz="2400" i="1" dirty="0" smtClean="0">
                <a:sym typeface="Symbol"/>
              </a:rPr>
              <a:t>u</a:t>
            </a:r>
            <a:r>
              <a:rPr lang="en-US" sz="2400" i="1" baseline="-25000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}.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For </a:t>
            </a:r>
            <a:r>
              <a:rPr lang="en-US" sz="2400" i="1" dirty="0" err="1" smtClean="0">
                <a:solidFill>
                  <a:schemeClr val="tx1"/>
                </a:solidFill>
                <a:cs typeface="Arial" pitchFamily="34" charset="0"/>
                <a:sym typeface="Symbol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 = 1 to 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 do: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Either add </a:t>
            </a:r>
            <a:r>
              <a:rPr lang="en-US" sz="2400" i="1" dirty="0" err="1" smtClean="0">
                <a:solidFill>
                  <a:schemeClr val="tx1"/>
                </a:solidFill>
                <a:cs typeface="Arial" pitchFamily="34" charset="0"/>
                <a:sym typeface="Symbol"/>
              </a:rPr>
              <a:t>u</a:t>
            </a:r>
            <a:r>
              <a:rPr lang="en-US" sz="2400" i="1" baseline="-25000" dirty="0" err="1" smtClean="0">
                <a:solidFill>
                  <a:schemeClr val="tx1"/>
                </a:solidFill>
                <a:cs typeface="Arial" pitchFamily="34" charset="0"/>
                <a:sym typeface="Symbol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 to 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X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, or remove it from 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Y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.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Return 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X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 (= 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Y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).</a:t>
            </a:r>
            <a:endParaRPr lang="en-US" sz="2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6248" y="6356350"/>
            <a:ext cx="2133600" cy="365125"/>
          </a:xfrm>
        </p:spPr>
        <p:txBody>
          <a:bodyPr/>
          <a:lstStyle/>
          <a:p>
            <a:fld id="{6D6A4B56-60CD-4619-9AC4-C819930846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53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3" grpId="1" animBg="1"/>
      <p:bldP spid="4" grpId="0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3" grpId="0" animBg="1"/>
      <p:bldP spid="6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Decision Rule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1" descr="C:\Documents and Settings\moranfe\Local Settings\Temporary Internet Files\Content.IE5\93ZV37EP\MCj04326140000[1].png"/>
          <p:cNvPicPr>
            <a:picLocks noChangeAspect="1" noChangeArrowheads="1"/>
          </p:cNvPicPr>
          <p:nvPr/>
        </p:nvPicPr>
        <p:blipFill>
          <a:blip r:embed="rId2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7812360" y="357166"/>
            <a:ext cx="899878" cy="89987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 bwMode="auto">
          <a:xfrm>
            <a:off x="467544" y="4293096"/>
            <a:ext cx="8077200" cy="20162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 + </a:t>
            </a:r>
            <a:r>
              <a:rPr lang="en-US" sz="2400" i="1" dirty="0" err="1" smtClean="0"/>
              <a:t>u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) –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is the change from adding </a:t>
            </a:r>
            <a:r>
              <a:rPr lang="en-US" sz="2400" i="1" dirty="0" err="1" smtClean="0"/>
              <a:t>u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to </a:t>
            </a:r>
            <a:r>
              <a:rPr lang="en-US" sz="2400" i="1" dirty="0" smtClean="0"/>
              <a:t>X.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i="1" dirty="0" smtClean="0"/>
              <a:t>b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=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 - </a:t>
            </a:r>
            <a:r>
              <a:rPr lang="en-US" sz="2400" i="1" dirty="0" err="1" smtClean="0"/>
              <a:t>u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) –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) is the change from removing </a:t>
            </a:r>
            <a:r>
              <a:rPr lang="en-US" sz="2400" i="1" dirty="0" err="1" smtClean="0"/>
              <a:t>u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from </a:t>
            </a:r>
            <a:r>
              <a:rPr lang="en-US" sz="2400" i="1" dirty="0" smtClean="0"/>
              <a:t>Y.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 </a:t>
            </a:r>
            <a:r>
              <a:rPr lang="en-US" sz="2400" i="1" dirty="0" smtClean="0">
                <a:sym typeface="Symbol"/>
              </a:rPr>
              <a:t>b</a:t>
            </a:r>
            <a:r>
              <a:rPr lang="en-US" sz="2400" i="1" baseline="-25000" dirty="0" smtClean="0">
                <a:sym typeface="Symbol"/>
              </a:rPr>
              <a:t>i </a:t>
            </a:r>
            <a:r>
              <a:rPr lang="en-US" sz="2400" i="1" dirty="0" smtClean="0">
                <a:sym typeface="Symbol"/>
              </a:rPr>
              <a:t>, </a:t>
            </a:r>
            <a:r>
              <a:rPr lang="en-US" sz="2400" dirty="0" smtClean="0">
                <a:sym typeface="Symbol"/>
              </a:rPr>
              <a:t>add </a:t>
            </a:r>
            <a:r>
              <a:rPr lang="en-US" sz="2400" i="1" dirty="0" err="1" smtClean="0">
                <a:sym typeface="Symbol"/>
              </a:rPr>
              <a:t>u</a:t>
            </a:r>
            <a:r>
              <a:rPr lang="en-US" sz="2400" i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to </a:t>
            </a:r>
            <a:r>
              <a:rPr lang="en-US" sz="2400" i="1" dirty="0" smtClean="0">
                <a:sym typeface="Symbol"/>
              </a:rPr>
              <a:t>X.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Otherwise, remove </a:t>
            </a:r>
            <a:r>
              <a:rPr lang="en-US" sz="2400" i="1" dirty="0" err="1" smtClean="0">
                <a:solidFill>
                  <a:schemeClr val="tx1"/>
                </a:solidFill>
                <a:cs typeface="Arial" pitchFamily="34" charset="0"/>
                <a:sym typeface="Symbol"/>
              </a:rPr>
              <a:t>u</a:t>
            </a:r>
            <a:r>
              <a:rPr lang="en-US" sz="2400" i="1" baseline="-25000" dirty="0" err="1" smtClean="0">
                <a:solidFill>
                  <a:schemeClr val="tx1"/>
                </a:solidFill>
                <a:cs typeface="Arial" pitchFamily="34" charset="0"/>
                <a:sym typeface="Symbol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 from 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Y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  <a:sym typeface="Symbol"/>
              </a:rPr>
              <a:t>.</a:t>
            </a:r>
            <a:endParaRPr lang="en-US" sz="2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67544" y="1412776"/>
            <a:ext cx="8077200" cy="1800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Intuitively, we want to maximize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+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).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In each iteration we have two options: add </a:t>
            </a:r>
            <a:r>
              <a:rPr lang="en-US" sz="2400" i="1" dirty="0" err="1" smtClean="0">
                <a:solidFill>
                  <a:schemeClr val="tx1"/>
                </a:solidFill>
                <a:cs typeface="Arial" pitchFamily="34" charset="0"/>
              </a:rPr>
              <a:t>u</a:t>
            </a:r>
            <a:r>
              <a:rPr lang="en-US" sz="2400" i="1" baseline="-25000" dirty="0" err="1" smtClean="0">
                <a:solidFill>
                  <a:schemeClr val="tx1"/>
                </a:solidFill>
                <a:cs typeface="Arial" pitchFamily="34" charset="0"/>
              </a:rPr>
              <a:t>i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to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</a:rPr>
              <a:t> X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, or remove it from 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</a:rPr>
              <a:t>Y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We choose the one increasing the objective by more.</a:t>
            </a:r>
          </a:p>
          <a:p>
            <a:pPr marL="342900" indent="-342900">
              <a:spcAft>
                <a:spcPts val="600"/>
              </a:spcAft>
            </a:pPr>
            <a:endParaRPr lang="en-US" sz="2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139952" y="3356992"/>
            <a:ext cx="576064" cy="79208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uiExpand="1" build="allAtOnce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Roadmap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 descr="C:\Users\t-moranf\AppData\Local\Microsoft\Windows\Temporary Internet Files\Content.IE5\V2E7Z4RA\MC9002149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8242"/>
            <a:ext cx="964461" cy="103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467544" y="1556792"/>
            <a:ext cx="8077200" cy="20162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</a:rPr>
              <a:t>HYB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 - A hybrid solution</a:t>
            </a:r>
            <a:endParaRPr lang="en-US" sz="24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Starts as </a:t>
            </a:r>
            <a:r>
              <a:rPr lang="en-US" sz="2400" i="1" dirty="0" smtClean="0"/>
              <a:t>OPT</a:t>
            </a:r>
            <a:r>
              <a:rPr lang="en-US" sz="2400" dirty="0" smtClean="0"/>
              <a:t>, and ends as </a:t>
            </a:r>
            <a:r>
              <a:rPr lang="en-US" sz="2400" i="1" dirty="0" smtClean="0"/>
              <a:t>X </a:t>
            </a:r>
            <a:r>
              <a:rPr lang="en-US" sz="2400" dirty="0" smtClean="0"/>
              <a:t>(= </a:t>
            </a:r>
            <a:r>
              <a:rPr lang="en-US" sz="2400" i="1" dirty="0" smtClean="0"/>
              <a:t>Y</a:t>
            </a:r>
            <a:r>
              <a:rPr lang="en-US" sz="2400" dirty="0" smtClean="0"/>
              <a:t>).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If 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</a:rPr>
              <a:t>X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 and 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</a:rPr>
              <a:t>Y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 agree on </a:t>
            </a:r>
            <a:r>
              <a:rPr lang="en-US" sz="2400" i="1" dirty="0" err="1" smtClean="0">
                <a:solidFill>
                  <a:schemeClr val="tx1"/>
                </a:solidFill>
                <a:cs typeface="Arial" pitchFamily="34" charset="0"/>
              </a:rPr>
              <a:t>u</a:t>
            </a:r>
            <a:r>
              <a:rPr lang="en-US" sz="2400" i="1" baseline="-25000" dirty="0" err="1" smtClean="0">
                <a:solidFill>
                  <a:schemeClr val="tx1"/>
                </a:solidFill>
                <a:cs typeface="Arial" pitchFamily="34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</a:rPr>
              <a:t>HYB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 also agrees with them.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Otherwise, 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</a:rPr>
              <a:t>HYB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 agrees with </a:t>
            </a:r>
            <a:r>
              <a:rPr lang="en-US" sz="2400" i="1" dirty="0" smtClean="0">
                <a:solidFill>
                  <a:schemeClr val="tx1"/>
                </a:solidFill>
                <a:cs typeface="Arial" pitchFamily="34" charset="0"/>
              </a:rPr>
              <a:t>OPT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99592" y="4005064"/>
            <a:ext cx="4680520" cy="2621905"/>
            <a:chOff x="899592" y="4005064"/>
            <a:chExt cx="4680520" cy="262190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899592" y="6165304"/>
              <a:ext cx="46805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561306" y="6165304"/>
              <a:ext cx="1371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iterations</a:t>
              </a:r>
              <a:endParaRPr lang="en-US" sz="2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899592" y="4005064"/>
              <a:ext cx="0" cy="216024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899592" y="4149080"/>
            <a:ext cx="4248472" cy="976908"/>
            <a:chOff x="899592" y="4149080"/>
            <a:chExt cx="4248472" cy="976908"/>
          </a:xfrm>
        </p:grpSpPr>
        <p:sp>
          <p:nvSpPr>
            <p:cNvPr id="14" name="Freeform 13"/>
            <p:cNvSpPr/>
            <p:nvPr/>
          </p:nvSpPr>
          <p:spPr>
            <a:xfrm flipV="1">
              <a:off x="899592" y="4221088"/>
              <a:ext cx="4248472" cy="904900"/>
            </a:xfrm>
            <a:custGeom>
              <a:avLst/>
              <a:gdLst>
                <a:gd name="connsiteX0" fmla="*/ 0 w 2400300"/>
                <a:gd name="connsiteY0" fmla="*/ 1609725 h 1609725"/>
                <a:gd name="connsiteX1" fmla="*/ 419100 w 2400300"/>
                <a:gd name="connsiteY1" fmla="*/ 1457325 h 1609725"/>
                <a:gd name="connsiteX2" fmla="*/ 647700 w 2400300"/>
                <a:gd name="connsiteY2" fmla="*/ 1190625 h 1609725"/>
                <a:gd name="connsiteX3" fmla="*/ 1181100 w 2400300"/>
                <a:gd name="connsiteY3" fmla="*/ 1009650 h 1609725"/>
                <a:gd name="connsiteX4" fmla="*/ 1571625 w 2400300"/>
                <a:gd name="connsiteY4" fmla="*/ 685800 h 1609725"/>
                <a:gd name="connsiteX5" fmla="*/ 2190750 w 2400300"/>
                <a:gd name="connsiteY5" fmla="*/ 333375 h 1609725"/>
                <a:gd name="connsiteX6" fmla="*/ 2400300 w 2400300"/>
                <a:gd name="connsiteY6" fmla="*/ 0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0300" h="1609725">
                  <a:moveTo>
                    <a:pt x="0" y="1609725"/>
                  </a:moveTo>
                  <a:cubicBezTo>
                    <a:pt x="155575" y="1568450"/>
                    <a:pt x="311150" y="1527175"/>
                    <a:pt x="419100" y="1457325"/>
                  </a:cubicBezTo>
                  <a:cubicBezTo>
                    <a:pt x="527050" y="1387475"/>
                    <a:pt x="520700" y="1265238"/>
                    <a:pt x="647700" y="1190625"/>
                  </a:cubicBezTo>
                  <a:cubicBezTo>
                    <a:pt x="774700" y="1116013"/>
                    <a:pt x="1027113" y="1093787"/>
                    <a:pt x="1181100" y="1009650"/>
                  </a:cubicBezTo>
                  <a:cubicBezTo>
                    <a:pt x="1335087" y="925513"/>
                    <a:pt x="1403350" y="798513"/>
                    <a:pt x="1571625" y="685800"/>
                  </a:cubicBezTo>
                  <a:cubicBezTo>
                    <a:pt x="1739900" y="573088"/>
                    <a:pt x="2052638" y="447675"/>
                    <a:pt x="2190750" y="333375"/>
                  </a:cubicBezTo>
                  <a:cubicBezTo>
                    <a:pt x="2328862" y="219075"/>
                    <a:pt x="2364581" y="109537"/>
                    <a:pt x="2400300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3808" y="4149080"/>
              <a:ext cx="974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f</a:t>
              </a:r>
              <a:r>
                <a:rPr lang="en-US" sz="2400" dirty="0" smtClean="0"/>
                <a:t>(</a:t>
              </a:r>
              <a:r>
                <a:rPr lang="en-US" sz="2400" i="1" dirty="0" smtClean="0"/>
                <a:t>HYB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85824" y="5085184"/>
            <a:ext cx="4262240" cy="1048916"/>
            <a:chOff x="885824" y="5085184"/>
            <a:chExt cx="4262240" cy="1048916"/>
          </a:xfrm>
        </p:grpSpPr>
        <p:sp>
          <p:nvSpPr>
            <p:cNvPr id="13" name="Freeform 12"/>
            <p:cNvSpPr/>
            <p:nvPr/>
          </p:nvSpPr>
          <p:spPr>
            <a:xfrm>
              <a:off x="885824" y="5085184"/>
              <a:ext cx="4262240" cy="1048916"/>
            </a:xfrm>
            <a:custGeom>
              <a:avLst/>
              <a:gdLst>
                <a:gd name="connsiteX0" fmla="*/ 0 w 2400300"/>
                <a:gd name="connsiteY0" fmla="*/ 1609725 h 1609725"/>
                <a:gd name="connsiteX1" fmla="*/ 419100 w 2400300"/>
                <a:gd name="connsiteY1" fmla="*/ 1457325 h 1609725"/>
                <a:gd name="connsiteX2" fmla="*/ 647700 w 2400300"/>
                <a:gd name="connsiteY2" fmla="*/ 1190625 h 1609725"/>
                <a:gd name="connsiteX3" fmla="*/ 1181100 w 2400300"/>
                <a:gd name="connsiteY3" fmla="*/ 1009650 h 1609725"/>
                <a:gd name="connsiteX4" fmla="*/ 1571625 w 2400300"/>
                <a:gd name="connsiteY4" fmla="*/ 685800 h 1609725"/>
                <a:gd name="connsiteX5" fmla="*/ 2190750 w 2400300"/>
                <a:gd name="connsiteY5" fmla="*/ 333375 h 1609725"/>
                <a:gd name="connsiteX6" fmla="*/ 2400300 w 2400300"/>
                <a:gd name="connsiteY6" fmla="*/ 0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0300" h="1609725">
                  <a:moveTo>
                    <a:pt x="0" y="1609725"/>
                  </a:moveTo>
                  <a:cubicBezTo>
                    <a:pt x="155575" y="1568450"/>
                    <a:pt x="311150" y="1527175"/>
                    <a:pt x="419100" y="1457325"/>
                  </a:cubicBezTo>
                  <a:cubicBezTo>
                    <a:pt x="527050" y="1387475"/>
                    <a:pt x="520700" y="1265238"/>
                    <a:pt x="647700" y="1190625"/>
                  </a:cubicBezTo>
                  <a:cubicBezTo>
                    <a:pt x="774700" y="1116013"/>
                    <a:pt x="1027113" y="1093787"/>
                    <a:pt x="1181100" y="1009650"/>
                  </a:cubicBezTo>
                  <a:cubicBezTo>
                    <a:pt x="1335087" y="925513"/>
                    <a:pt x="1403350" y="798513"/>
                    <a:pt x="1571625" y="685800"/>
                  </a:cubicBezTo>
                  <a:cubicBezTo>
                    <a:pt x="1739900" y="573088"/>
                    <a:pt x="2052638" y="447675"/>
                    <a:pt x="2190750" y="333375"/>
                  </a:cubicBezTo>
                  <a:cubicBezTo>
                    <a:pt x="2328862" y="219075"/>
                    <a:pt x="2364581" y="109537"/>
                    <a:pt x="2400300" y="0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24182" y="5157192"/>
              <a:ext cx="1811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</a:t>
              </a:r>
              <a:r>
                <a:rPr lang="en-US" sz="2400" i="1" dirty="0" smtClean="0"/>
                <a:t>f</a:t>
              </a:r>
              <a:r>
                <a:rPr lang="en-US" sz="2400" dirty="0" smtClean="0"/>
                <a:t>(</a:t>
              </a:r>
              <a:r>
                <a:rPr lang="en-US" sz="2400" i="1" dirty="0" smtClean="0"/>
                <a:t>X</a:t>
              </a:r>
              <a:r>
                <a:rPr lang="en-US" sz="2400" dirty="0" smtClean="0"/>
                <a:t>) + </a:t>
              </a:r>
              <a:r>
                <a:rPr lang="en-US" sz="2400" i="1" dirty="0" smtClean="0"/>
                <a:t>f</a:t>
              </a:r>
              <a:r>
                <a:rPr lang="en-US" sz="2400" dirty="0" smtClean="0"/>
                <a:t>(</a:t>
              </a:r>
              <a:r>
                <a:rPr lang="en-US" sz="2400" i="1" dirty="0" smtClean="0"/>
                <a:t>Y</a:t>
              </a:r>
              <a:r>
                <a:rPr lang="en-US" sz="2400" dirty="0" smtClean="0"/>
                <a:t>)]/2</a:t>
              </a:r>
              <a:endParaRPr lang="en-US" sz="2400" dirty="0"/>
            </a:p>
          </p:txBody>
        </p:sp>
      </p:grpSp>
      <p:sp>
        <p:nvSpPr>
          <p:cNvPr id="20" name="Rounded Rectangular Callout 19"/>
          <p:cNvSpPr/>
          <p:nvPr/>
        </p:nvSpPr>
        <p:spPr>
          <a:xfrm>
            <a:off x="107504" y="3068960"/>
            <a:ext cx="2592288" cy="936104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OPT</a:t>
            </a:r>
            <a:r>
              <a:rPr lang="en-US" sz="2400" dirty="0" smtClean="0"/>
              <a:t>)</a:t>
            </a:r>
            <a:endParaRPr lang="en-US" sz="2400" i="1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4355976" y="4005064"/>
            <a:ext cx="2592288" cy="936104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output of the algorithm.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3923928" y="3861048"/>
            <a:ext cx="288032" cy="2304256"/>
          </a:xfrm>
          <a:prstGeom prst="rect">
            <a:avLst/>
          </a:prstGeom>
          <a:solidFill>
            <a:srgbClr val="FF9900">
              <a:alpha val="4470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4211960" y="3645024"/>
            <a:ext cx="4392488" cy="2592288"/>
            <a:chOff x="4211960" y="3645024"/>
            <a:chExt cx="4392488" cy="2592288"/>
          </a:xfrm>
        </p:grpSpPr>
        <p:grpSp>
          <p:nvGrpSpPr>
            <p:cNvPr id="29" name="Group 28"/>
            <p:cNvGrpSpPr/>
            <p:nvPr/>
          </p:nvGrpSpPr>
          <p:grpSpPr>
            <a:xfrm>
              <a:off x="4211960" y="3645024"/>
              <a:ext cx="4392488" cy="2592288"/>
              <a:chOff x="4211960" y="3645024"/>
              <a:chExt cx="4392488" cy="259228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652120" y="3645024"/>
                <a:ext cx="2952328" cy="2592288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H="1">
                <a:off x="4211960" y="3645024"/>
                <a:ext cx="1440160" cy="216024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211960" y="6165304"/>
                <a:ext cx="1440160" cy="72008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/>
            <p:cNvCxnSpPr/>
            <p:nvPr/>
          </p:nvCxnSpPr>
          <p:spPr>
            <a:xfrm flipH="1" flipV="1">
              <a:off x="6012160" y="3933056"/>
              <a:ext cx="1152128" cy="792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012160" y="5157192"/>
              <a:ext cx="1152128" cy="86409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7197835" y="5157192"/>
            <a:ext cx="974565" cy="864096"/>
            <a:chOff x="7308304" y="5157192"/>
            <a:chExt cx="974565" cy="864096"/>
          </a:xfrm>
        </p:grpSpPr>
        <p:sp>
          <p:nvSpPr>
            <p:cNvPr id="43" name="Right Brace 42"/>
            <p:cNvSpPr/>
            <p:nvPr/>
          </p:nvSpPr>
          <p:spPr>
            <a:xfrm>
              <a:off x="7308304" y="5157192"/>
              <a:ext cx="216024" cy="864096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24328" y="5373216"/>
              <a:ext cx="75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Gain</a:t>
              </a:r>
              <a:endParaRPr lang="en-US" sz="24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178797" y="3933056"/>
            <a:ext cx="1425651" cy="792088"/>
            <a:chOff x="7308304" y="5157192"/>
            <a:chExt cx="1425651" cy="864096"/>
          </a:xfrm>
        </p:grpSpPr>
        <p:sp>
          <p:nvSpPr>
            <p:cNvPr id="47" name="Right Brace 46"/>
            <p:cNvSpPr/>
            <p:nvPr/>
          </p:nvSpPr>
          <p:spPr>
            <a:xfrm>
              <a:off x="7308304" y="5157192"/>
              <a:ext cx="216024" cy="864096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24328" y="5314300"/>
              <a:ext cx="1209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Damage</a:t>
              </a:r>
              <a:endParaRPr lang="en-US" sz="2400" dirty="0"/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467544" y="1556792"/>
            <a:ext cx="806489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/>
              <a:t>Assume in every iteration:</a:t>
            </a:r>
          </a:p>
          <a:p>
            <a:pPr algn="just"/>
            <a:r>
              <a:rPr lang="en-US" sz="2400" dirty="0" smtClean="0"/>
              <a:t>			Gain ≥ </a:t>
            </a:r>
            <a:r>
              <a:rPr lang="en-US" sz="2400" i="1" dirty="0" smtClean="0"/>
              <a:t>c</a:t>
            </a:r>
            <a:r>
              <a:rPr lang="en-US" sz="2400" dirty="0" smtClean="0"/>
              <a:t> ∙ Damage	for some </a:t>
            </a:r>
            <a:r>
              <a:rPr lang="en-US" sz="2400" i="1" dirty="0" smtClean="0"/>
              <a:t>c</a:t>
            </a:r>
            <a:r>
              <a:rPr lang="en-US" sz="2400" dirty="0" smtClean="0"/>
              <a:t> &gt; 0.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5292080" y="3789040"/>
            <a:ext cx="1008112" cy="2376264"/>
            <a:chOff x="5292080" y="3789040"/>
            <a:chExt cx="1008112" cy="2376264"/>
          </a:xfrm>
        </p:grpSpPr>
        <p:sp>
          <p:nvSpPr>
            <p:cNvPr id="50" name="TextBox 49"/>
            <p:cNvSpPr txBox="1"/>
            <p:nvPr/>
          </p:nvSpPr>
          <p:spPr>
            <a:xfrm>
              <a:off x="5445150" y="3789040"/>
              <a:ext cx="855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Ratio</a:t>
              </a:r>
              <a:endParaRPr lang="en-US" sz="2400" b="1" u="sng" dirty="0"/>
            </a:p>
          </p:txBody>
        </p:sp>
        <p:sp>
          <p:nvSpPr>
            <p:cNvPr id="51" name="Right Brace 50"/>
            <p:cNvSpPr/>
            <p:nvPr/>
          </p:nvSpPr>
          <p:spPr>
            <a:xfrm>
              <a:off x="5292080" y="4221088"/>
              <a:ext cx="216024" cy="864096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Brace 51"/>
            <p:cNvSpPr/>
            <p:nvPr/>
          </p:nvSpPr>
          <p:spPr>
            <a:xfrm>
              <a:off x="5292080" y="5085184"/>
              <a:ext cx="216024" cy="108012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4128" y="440749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24128" y="5373216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c</a:t>
              </a:r>
              <a:endParaRPr lang="en-US" sz="2400" i="1" dirty="0"/>
            </a:p>
          </p:txBody>
        </p:sp>
      </p:grpSp>
      <p:sp>
        <p:nvSpPr>
          <p:cNvPr id="56" name="Down Arrow 55"/>
          <p:cNvSpPr/>
          <p:nvPr/>
        </p:nvSpPr>
        <p:spPr>
          <a:xfrm rot="16200000">
            <a:off x="6336196" y="4761148"/>
            <a:ext cx="576064" cy="5040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9" name="Group 58"/>
          <p:cNvGrpSpPr/>
          <p:nvPr/>
        </p:nvGrpSpPr>
        <p:grpSpPr>
          <a:xfrm>
            <a:off x="7092280" y="3789040"/>
            <a:ext cx="1440160" cy="1492898"/>
            <a:chOff x="7092280" y="3789040"/>
            <a:chExt cx="1440160" cy="1492898"/>
          </a:xfrm>
        </p:grpSpPr>
        <p:sp>
          <p:nvSpPr>
            <p:cNvPr id="57" name="TextBox 56"/>
            <p:cNvSpPr txBox="1"/>
            <p:nvPr/>
          </p:nvSpPr>
          <p:spPr>
            <a:xfrm>
              <a:off x="7236296" y="3789040"/>
              <a:ext cx="1103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Output</a:t>
              </a:r>
              <a:endParaRPr lang="en-US" sz="2400" b="1" u="sng" dirty="0"/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/>
          </p:nvGraphicFramePr>
          <p:xfrm>
            <a:off x="7092280" y="4653136"/>
            <a:ext cx="1440160" cy="628802"/>
          </p:xfrm>
          <a:graphic>
            <a:graphicData uri="http://schemas.openxmlformats.org/presentationml/2006/ole">
              <p:oleObj spid="_x0000_s204801" name="Equation" r:id="rId4" imgW="901440" imgH="393480" progId="Equation.3">
                <p:embed/>
              </p:oleObj>
            </a:graphicData>
          </a:graphic>
        </p:graphicFrame>
      </p:grpSp>
      <p:sp>
        <p:nvSpPr>
          <p:cNvPr id="60" name="Rounded Rectangle 59"/>
          <p:cNvSpPr/>
          <p:nvPr/>
        </p:nvSpPr>
        <p:spPr>
          <a:xfrm>
            <a:off x="467544" y="1556792"/>
            <a:ext cx="806489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/>
              <a:t>Assume in every iteration:</a:t>
            </a:r>
          </a:p>
          <a:p>
            <a:pPr algn="just"/>
            <a:r>
              <a:rPr lang="en-US" sz="2400" dirty="0" smtClean="0"/>
              <a:t>			</a:t>
            </a:r>
            <a:r>
              <a:rPr lang="en-US" sz="2400" b="1" dirty="0" smtClean="0"/>
              <a:t>Gain ≥ </a:t>
            </a:r>
            <a:r>
              <a:rPr lang="en-US" sz="2400" b="1" i="1" dirty="0" smtClean="0"/>
              <a:t>c</a:t>
            </a:r>
            <a:r>
              <a:rPr lang="en-US" sz="2400" b="1" dirty="0" smtClean="0"/>
              <a:t> ∙ Damage</a:t>
            </a:r>
            <a:r>
              <a:rPr lang="en-US" sz="2400" dirty="0" smtClean="0"/>
              <a:t>	for some </a:t>
            </a:r>
            <a:r>
              <a:rPr lang="en-US" sz="2400" i="1" dirty="0" smtClean="0"/>
              <a:t>c</a:t>
            </a:r>
            <a:r>
              <a:rPr lang="en-US" sz="2400" dirty="0" smtClean="0"/>
              <a:t> &gt; 0.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uiExpand="1" build="allAtOnce" animBg="1"/>
      <p:bldP spid="7" grpId="2" build="allAtOnce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49" grpId="0" uiExpand="1" build="allAtOnce" animBg="1"/>
      <p:bldP spid="56" grpId="0" animBg="1"/>
      <p:bldP spid="60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25310</TotalTime>
  <Words>1927</Words>
  <Application>Microsoft Office PowerPoint</Application>
  <PresentationFormat>On-screen Show (4:3)</PresentationFormat>
  <Paragraphs>375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Wingdings 3</vt:lpstr>
      <vt:lpstr>Symbol</vt:lpstr>
      <vt:lpstr>Times New Roman</vt:lpstr>
      <vt:lpstr>Wingdings</vt:lpstr>
      <vt:lpstr>Cambria Math</vt:lpstr>
      <vt:lpstr>Office Theme</vt:lpstr>
      <vt:lpstr>Equation</vt:lpstr>
      <vt:lpstr>Unconstrained Submodular Maximization</vt:lpstr>
      <vt:lpstr>Motivation: Adding Dessert</vt:lpstr>
      <vt:lpstr>Another Example</vt:lpstr>
      <vt:lpstr>Subject of this Talk</vt:lpstr>
      <vt:lpstr>Motivation: Generalizes Max-DiCut</vt:lpstr>
      <vt:lpstr>History of the Problem</vt:lpstr>
      <vt:lpstr>Generic Double Greedy Algorithm</vt:lpstr>
      <vt:lpstr>Simple Decision Rule</vt:lpstr>
      <vt:lpstr>Analysis Roadmap</vt:lpstr>
      <vt:lpstr>Simple Decision Rule - Gain</vt:lpstr>
      <vt:lpstr>Gain Non-negativity - Proof</vt:lpstr>
      <vt:lpstr>Simple Decision Rule - Damage</vt:lpstr>
      <vt:lpstr>Wrong Decision - Damage Control</vt:lpstr>
      <vt:lpstr>Doing the Math</vt:lpstr>
      <vt:lpstr>Intuition</vt:lpstr>
      <vt:lpstr>Randomized Decision Rule</vt:lpstr>
      <vt:lpstr>Randomized Decision Rule - Damage</vt:lpstr>
      <vt:lpstr>Derandomization – First Attempt</vt:lpstr>
      <vt:lpstr>Notation</vt:lpstr>
      <vt:lpstr>Gain and Damage</vt:lpstr>
      <vt:lpstr>Expectation to the Rescue</vt:lpstr>
      <vt:lpstr>Strategy</vt:lpstr>
      <vt:lpstr>Finding a good solution</vt:lpstr>
      <vt:lpstr>In Conclusion</vt:lpstr>
      <vt:lpstr>Hardness – Starting Point</vt:lpstr>
      <vt:lpstr>A Distribution of Hard Instances</vt:lpstr>
      <vt:lpstr>Deterministic Algorithms</vt:lpstr>
      <vt:lpstr>Sealing the Deal</vt:lpstr>
      <vt:lpstr>Getting Rid of the Assumption (cont.)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Feldman Moran</dc:creator>
  <cp:lastModifiedBy>User</cp:lastModifiedBy>
  <cp:revision>1243</cp:revision>
  <dcterms:created xsi:type="dcterms:W3CDTF">2009-11-07T08:14:49Z</dcterms:created>
  <dcterms:modified xsi:type="dcterms:W3CDTF">2015-12-22T08:32:37Z</dcterms:modified>
</cp:coreProperties>
</file>